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92" r:id="rId4"/>
    <p:sldId id="270" r:id="rId5"/>
    <p:sldId id="287" r:id="rId6"/>
    <p:sldId id="271" r:id="rId7"/>
    <p:sldId id="284" r:id="rId8"/>
    <p:sldId id="273" r:id="rId9"/>
    <p:sldId id="288" r:id="rId10"/>
    <p:sldId id="274" r:id="rId11"/>
    <p:sldId id="272" r:id="rId12"/>
    <p:sldId id="269" r:id="rId13"/>
    <p:sldId id="275" r:id="rId14"/>
    <p:sldId id="276" r:id="rId15"/>
    <p:sldId id="286" r:id="rId16"/>
    <p:sldId id="277" r:id="rId17"/>
    <p:sldId id="278" r:id="rId18"/>
    <p:sldId id="290" r:id="rId19"/>
    <p:sldId id="281" r:id="rId20"/>
    <p:sldId id="291" r:id="rId21"/>
    <p:sldId id="285" r:id="rId22"/>
    <p:sldId id="279" r:id="rId23"/>
    <p:sldId id="280" r:id="rId24"/>
    <p:sldId id="258" r:id="rId25"/>
    <p:sldId id="282" r:id="rId26"/>
    <p:sldId id="259" r:id="rId27"/>
    <p:sldId id="294" r:id="rId28"/>
    <p:sldId id="293" r:id="rId29"/>
    <p:sldId id="296" r:id="rId30"/>
    <p:sldId id="297" r:id="rId31"/>
    <p:sldId id="262" r:id="rId32"/>
    <p:sldId id="264" r:id="rId33"/>
    <p:sldId id="298" r:id="rId34"/>
    <p:sldId id="283" r:id="rId35"/>
    <p:sldId id="257" r:id="rId36"/>
    <p:sldId id="26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87" autoAdjust="0"/>
  </p:normalViewPr>
  <p:slideViewPr>
    <p:cSldViewPr>
      <p:cViewPr varScale="1">
        <p:scale>
          <a:sx n="95" d="100"/>
          <a:sy n="95" d="100"/>
        </p:scale>
        <p:origin x="-44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F8189-F989-4C1E-9D09-FF71F4787151}"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98E44442-87EA-412C-98F5-9D4D06345788}">
      <dgm:prSet phldrT="[Text]"/>
      <dgm:spPr>
        <a:solidFill>
          <a:schemeClr val="accent3">
            <a:lumMod val="75000"/>
          </a:schemeClr>
        </a:solidFill>
      </dgm:spPr>
      <dgm:t>
        <a:bodyPr/>
        <a:lstStyle/>
        <a:p>
          <a:r>
            <a:rPr lang="en-US" dirty="0" smtClean="0"/>
            <a:t>Outside Directors</a:t>
          </a:r>
        </a:p>
        <a:p>
          <a:r>
            <a:rPr lang="en-US" dirty="0" smtClean="0"/>
            <a:t>(Impartial Oversight - DSS Approved)</a:t>
          </a:r>
          <a:endParaRPr lang="en-US" dirty="0"/>
        </a:p>
      </dgm:t>
    </dgm:pt>
    <dgm:pt modelId="{8B35B9E5-94F9-4C23-B208-379763231C64}" type="parTrans" cxnId="{DAB3447E-61EE-4D82-950C-B57BEF01AC1C}">
      <dgm:prSet/>
      <dgm:spPr/>
      <dgm:t>
        <a:bodyPr/>
        <a:lstStyle/>
        <a:p>
          <a:endParaRPr lang="en-US"/>
        </a:p>
      </dgm:t>
    </dgm:pt>
    <dgm:pt modelId="{BB80B51F-86B4-4EEE-B518-EDC76495F374}" type="sibTrans" cxnId="{DAB3447E-61EE-4D82-950C-B57BEF01AC1C}">
      <dgm:prSet/>
      <dgm:spPr/>
      <dgm:t>
        <a:bodyPr/>
        <a:lstStyle/>
        <a:p>
          <a:endParaRPr lang="en-US"/>
        </a:p>
      </dgm:t>
    </dgm:pt>
    <dgm:pt modelId="{E0C13D1E-ACF1-471B-AD96-369E1CD2303C}">
      <dgm:prSet phldrT="[Text]"/>
      <dgm:spPr/>
      <dgm:t>
        <a:bodyPr/>
        <a:lstStyle/>
        <a:p>
          <a:r>
            <a:rPr lang="en-US" dirty="0" smtClean="0"/>
            <a:t>Establish GSC Plans (TCP, ECP, SPP)</a:t>
          </a:r>
          <a:endParaRPr lang="en-US" dirty="0"/>
        </a:p>
      </dgm:t>
    </dgm:pt>
    <dgm:pt modelId="{D7AF1DE4-11F5-42CB-BB0A-683A1EBBF090}" type="parTrans" cxnId="{E46360F1-D04D-4221-9950-AE8FE604C45E}">
      <dgm:prSet/>
      <dgm:spPr/>
      <dgm:t>
        <a:bodyPr/>
        <a:lstStyle/>
        <a:p>
          <a:endParaRPr lang="en-US"/>
        </a:p>
      </dgm:t>
    </dgm:pt>
    <dgm:pt modelId="{96230109-98C6-4055-BE42-5851ACAB1521}" type="sibTrans" cxnId="{E46360F1-D04D-4221-9950-AE8FE604C45E}">
      <dgm:prSet/>
      <dgm:spPr/>
      <dgm:t>
        <a:bodyPr/>
        <a:lstStyle/>
        <a:p>
          <a:endParaRPr lang="en-US"/>
        </a:p>
      </dgm:t>
    </dgm:pt>
    <dgm:pt modelId="{1105F874-4F0C-4AAF-9401-AAF520E4FCBA}">
      <dgm:prSet phldrT="[Text]"/>
      <dgm:spPr>
        <a:solidFill>
          <a:schemeClr val="accent3">
            <a:lumMod val="75000"/>
          </a:schemeClr>
        </a:solidFill>
      </dgm:spPr>
      <dgm:t>
        <a:bodyPr/>
        <a:lstStyle/>
        <a:p>
          <a:r>
            <a:rPr lang="en-US" dirty="0" smtClean="0"/>
            <a:t>Inside Directors</a:t>
          </a:r>
          <a:endParaRPr lang="en-US" dirty="0"/>
        </a:p>
      </dgm:t>
    </dgm:pt>
    <dgm:pt modelId="{8CED4A59-C593-4D00-A224-C40E0ED9FD52}" type="parTrans" cxnId="{EF28FDD1-668B-465A-9A5A-214BEF6A028F}">
      <dgm:prSet/>
      <dgm:spPr/>
      <dgm:t>
        <a:bodyPr/>
        <a:lstStyle/>
        <a:p>
          <a:endParaRPr lang="en-US"/>
        </a:p>
      </dgm:t>
    </dgm:pt>
    <dgm:pt modelId="{D24DBB19-A7CE-4D3B-8984-EF8EEE2DDAA7}" type="sibTrans" cxnId="{EF28FDD1-668B-465A-9A5A-214BEF6A028F}">
      <dgm:prSet/>
      <dgm:spPr/>
      <dgm:t>
        <a:bodyPr/>
        <a:lstStyle/>
        <a:p>
          <a:endParaRPr lang="en-US"/>
        </a:p>
      </dgm:t>
    </dgm:pt>
    <dgm:pt modelId="{3256B555-DC0F-4401-8B2B-458858E753CC}">
      <dgm:prSet phldrT="[Text]"/>
      <dgm:spPr/>
      <dgm:t>
        <a:bodyPr/>
        <a:lstStyle/>
        <a:p>
          <a:r>
            <a:rPr lang="en-US" dirty="0" smtClean="0"/>
            <a:t>No Classified info</a:t>
          </a:r>
          <a:endParaRPr lang="en-US" dirty="0"/>
        </a:p>
      </dgm:t>
    </dgm:pt>
    <dgm:pt modelId="{A2D44753-6C99-495E-8A5E-A9CDB7434C2F}" type="parTrans" cxnId="{313AD17D-888B-466D-8AE3-E2725C6618DC}">
      <dgm:prSet/>
      <dgm:spPr/>
      <dgm:t>
        <a:bodyPr/>
        <a:lstStyle/>
        <a:p>
          <a:endParaRPr lang="en-US"/>
        </a:p>
      </dgm:t>
    </dgm:pt>
    <dgm:pt modelId="{7B3F7087-D56E-432D-B022-D4D11328498C}" type="sibTrans" cxnId="{313AD17D-888B-466D-8AE3-E2725C6618DC}">
      <dgm:prSet/>
      <dgm:spPr/>
      <dgm:t>
        <a:bodyPr/>
        <a:lstStyle/>
        <a:p>
          <a:endParaRPr lang="en-US"/>
        </a:p>
      </dgm:t>
    </dgm:pt>
    <dgm:pt modelId="{98775DE1-6521-401D-B120-BD626AA868C7}">
      <dgm:prSet phldrT="[Text]"/>
      <dgm:spPr/>
      <dgm:t>
        <a:bodyPr/>
        <a:lstStyle/>
        <a:p>
          <a:r>
            <a:rPr lang="en-US" dirty="0" smtClean="0"/>
            <a:t>Key Management Personnel (Secretary, FSO, TCO/ECO, etc.)</a:t>
          </a:r>
          <a:endParaRPr lang="en-US" dirty="0"/>
        </a:p>
      </dgm:t>
    </dgm:pt>
    <dgm:pt modelId="{46A523E8-BC2B-4045-9820-D626F5A86339}" type="parTrans" cxnId="{A033E787-22D3-403D-8301-4E4F3B7354AD}">
      <dgm:prSet/>
      <dgm:spPr/>
      <dgm:t>
        <a:bodyPr/>
        <a:lstStyle/>
        <a:p>
          <a:endParaRPr lang="en-US"/>
        </a:p>
      </dgm:t>
    </dgm:pt>
    <dgm:pt modelId="{FACC9992-1435-4418-9C90-23EB36419961}" type="sibTrans" cxnId="{A033E787-22D3-403D-8301-4E4F3B7354AD}">
      <dgm:prSet/>
      <dgm:spPr/>
      <dgm:t>
        <a:bodyPr/>
        <a:lstStyle/>
        <a:p>
          <a:endParaRPr lang="en-US"/>
        </a:p>
      </dgm:t>
    </dgm:pt>
    <dgm:pt modelId="{A89E176B-CC7B-4538-87B1-4D70E045E97E}">
      <dgm:prSet phldrT="[Text]"/>
      <dgm:spPr/>
      <dgm:t>
        <a:bodyPr/>
        <a:lstStyle/>
        <a:p>
          <a:r>
            <a:rPr lang="en-US" dirty="0" smtClean="0"/>
            <a:t>Cleared/</a:t>
          </a:r>
          <a:r>
            <a:rPr lang="en-US" dirty="0" err="1" smtClean="0"/>
            <a:t>Uncleared</a:t>
          </a:r>
          <a:endParaRPr lang="en-US" dirty="0"/>
        </a:p>
      </dgm:t>
    </dgm:pt>
    <dgm:pt modelId="{A849709D-157B-4B28-8814-F2DE85DEE732}" type="parTrans" cxnId="{365BC708-1AA1-43FE-BD23-F92528BEC4F6}">
      <dgm:prSet/>
      <dgm:spPr/>
      <dgm:t>
        <a:bodyPr/>
        <a:lstStyle/>
        <a:p>
          <a:endParaRPr lang="en-US"/>
        </a:p>
      </dgm:t>
    </dgm:pt>
    <dgm:pt modelId="{97C841D7-4ECC-46F5-BFEE-DC3D76DFFCAF}" type="sibTrans" cxnId="{365BC708-1AA1-43FE-BD23-F92528BEC4F6}">
      <dgm:prSet/>
      <dgm:spPr/>
      <dgm:t>
        <a:bodyPr/>
        <a:lstStyle/>
        <a:p>
          <a:endParaRPr lang="en-US"/>
        </a:p>
      </dgm:t>
    </dgm:pt>
    <dgm:pt modelId="{9845F56E-BBFF-4DAB-9D6C-5CB2A74B6B47}">
      <dgm:prSet phldrT="[Text]"/>
      <dgm:spPr>
        <a:solidFill>
          <a:schemeClr val="accent3">
            <a:lumMod val="75000"/>
          </a:schemeClr>
        </a:solidFill>
      </dgm:spPr>
      <dgm:t>
        <a:bodyPr/>
        <a:lstStyle/>
        <a:p>
          <a:r>
            <a:rPr lang="en-US" dirty="0" smtClean="0"/>
            <a:t>Government Security Committee</a:t>
          </a:r>
          <a:endParaRPr lang="en-US" dirty="0"/>
        </a:p>
      </dgm:t>
    </dgm:pt>
    <dgm:pt modelId="{7D74DE80-905F-4E22-83BB-099229F71A09}" type="parTrans" cxnId="{B327CCAA-F61E-46A0-8BCB-4CC8AA327D10}">
      <dgm:prSet/>
      <dgm:spPr/>
      <dgm:t>
        <a:bodyPr/>
        <a:lstStyle/>
        <a:p>
          <a:endParaRPr lang="en-US"/>
        </a:p>
      </dgm:t>
    </dgm:pt>
    <dgm:pt modelId="{1BB07308-70DB-4254-B978-BCF7137884DF}" type="sibTrans" cxnId="{B327CCAA-F61E-46A0-8BCB-4CC8AA327D10}">
      <dgm:prSet/>
      <dgm:spPr/>
      <dgm:t>
        <a:bodyPr/>
        <a:lstStyle/>
        <a:p>
          <a:endParaRPr lang="en-US"/>
        </a:p>
      </dgm:t>
    </dgm:pt>
    <dgm:pt modelId="{658F6482-E8CC-4F21-A8D9-D1467ECACD0C}">
      <dgm:prSet phldrT="[Text]"/>
      <dgm:spPr/>
      <dgm:t>
        <a:bodyPr/>
        <a:lstStyle/>
        <a:p>
          <a:r>
            <a:rPr lang="en-US" dirty="0" smtClean="0"/>
            <a:t>Ensure implementation &amp; monitoring of SSA</a:t>
          </a:r>
          <a:endParaRPr lang="en-US" dirty="0"/>
        </a:p>
      </dgm:t>
    </dgm:pt>
    <dgm:pt modelId="{F89BCF42-92C0-42C3-87B7-50DF31E90133}" type="parTrans" cxnId="{BB0B18AD-B10C-4012-8EE6-E6FF3F4B3B9A}">
      <dgm:prSet/>
      <dgm:spPr/>
      <dgm:t>
        <a:bodyPr/>
        <a:lstStyle/>
        <a:p>
          <a:endParaRPr lang="en-US"/>
        </a:p>
      </dgm:t>
    </dgm:pt>
    <dgm:pt modelId="{6B0DD2C0-F3F4-4C16-A13E-CA5AA4F8A8AA}" type="sibTrans" cxnId="{BB0B18AD-B10C-4012-8EE6-E6FF3F4B3B9A}">
      <dgm:prSet/>
      <dgm:spPr/>
      <dgm:t>
        <a:bodyPr/>
        <a:lstStyle/>
        <a:p>
          <a:endParaRPr lang="en-US"/>
        </a:p>
      </dgm:t>
    </dgm:pt>
    <dgm:pt modelId="{DDC5AB8D-B9CE-4F5B-B32E-7E64860FD148}">
      <dgm:prSet phldrT="[Text]"/>
      <dgm:spPr/>
      <dgm:t>
        <a:bodyPr/>
        <a:lstStyle/>
        <a:p>
          <a:r>
            <a:rPr lang="en-US" dirty="0" smtClean="0"/>
            <a:t>DSS Reporting</a:t>
          </a:r>
          <a:endParaRPr lang="en-US" dirty="0"/>
        </a:p>
      </dgm:t>
    </dgm:pt>
    <dgm:pt modelId="{CCAD2272-BF82-4D20-BAF7-60C0D16E7DA4}" type="parTrans" cxnId="{0E413E9B-8187-44CD-95E0-D650264759FE}">
      <dgm:prSet/>
      <dgm:spPr/>
      <dgm:t>
        <a:bodyPr/>
        <a:lstStyle/>
        <a:p>
          <a:endParaRPr lang="en-US"/>
        </a:p>
      </dgm:t>
    </dgm:pt>
    <dgm:pt modelId="{A8D0C246-7737-4BA7-8D5C-6B7AE94C04CC}" type="sibTrans" cxnId="{0E413E9B-8187-44CD-95E0-D650264759FE}">
      <dgm:prSet/>
      <dgm:spPr/>
      <dgm:t>
        <a:bodyPr/>
        <a:lstStyle/>
        <a:p>
          <a:endParaRPr lang="en-US"/>
        </a:p>
      </dgm:t>
    </dgm:pt>
    <dgm:pt modelId="{48E52672-9431-49C8-8826-A8E89F26C65F}">
      <dgm:prSet phldrT="[Text]"/>
      <dgm:spPr/>
      <dgm:t>
        <a:bodyPr/>
        <a:lstStyle/>
        <a:p>
          <a:r>
            <a:rPr lang="en-US" dirty="0" smtClean="0"/>
            <a:t>Executes GSC Plans</a:t>
          </a:r>
          <a:endParaRPr lang="en-US" dirty="0"/>
        </a:p>
      </dgm:t>
    </dgm:pt>
    <dgm:pt modelId="{6824540A-6705-4731-955C-0699DCB83C87}" type="parTrans" cxnId="{44EFCC7B-4F07-45DD-9C3F-7A2BB81D172A}">
      <dgm:prSet/>
      <dgm:spPr/>
      <dgm:t>
        <a:bodyPr/>
        <a:lstStyle/>
        <a:p>
          <a:endParaRPr lang="en-US"/>
        </a:p>
      </dgm:t>
    </dgm:pt>
    <dgm:pt modelId="{FDF801CC-56EE-472E-81F3-F2E4EAC3DDF1}" type="sibTrans" cxnId="{44EFCC7B-4F07-45DD-9C3F-7A2BB81D172A}">
      <dgm:prSet/>
      <dgm:spPr/>
      <dgm:t>
        <a:bodyPr/>
        <a:lstStyle/>
        <a:p>
          <a:endParaRPr lang="en-US"/>
        </a:p>
      </dgm:t>
    </dgm:pt>
    <dgm:pt modelId="{8433AC76-E0E6-4F4B-AAB1-1D4D758AF02F}">
      <dgm:prSet phldrT="[Text]"/>
      <dgm:spPr/>
      <dgm:t>
        <a:bodyPr/>
        <a:lstStyle/>
        <a:p>
          <a:r>
            <a:rPr lang="en-US" dirty="0" smtClean="0"/>
            <a:t>Visit Authority</a:t>
          </a:r>
          <a:endParaRPr lang="en-US" dirty="0"/>
        </a:p>
      </dgm:t>
    </dgm:pt>
    <dgm:pt modelId="{580E158A-309E-496F-B7B6-6FA474EF7813}" type="parTrans" cxnId="{91D4C64F-2B48-4CC8-A030-15C9BB12DEE4}">
      <dgm:prSet/>
      <dgm:spPr/>
      <dgm:t>
        <a:bodyPr/>
        <a:lstStyle/>
        <a:p>
          <a:endParaRPr lang="en-US"/>
        </a:p>
      </dgm:t>
    </dgm:pt>
    <dgm:pt modelId="{C2C84A3F-80EE-40D7-AE77-AA6517C7421F}" type="sibTrans" cxnId="{91D4C64F-2B48-4CC8-A030-15C9BB12DEE4}">
      <dgm:prSet/>
      <dgm:spPr/>
      <dgm:t>
        <a:bodyPr/>
        <a:lstStyle/>
        <a:p>
          <a:endParaRPr lang="en-US"/>
        </a:p>
      </dgm:t>
    </dgm:pt>
    <dgm:pt modelId="{A0113A99-03DF-485F-97DD-F3E6E26438AE}">
      <dgm:prSet phldrT="[Text]"/>
      <dgm:spPr/>
      <dgm:t>
        <a:bodyPr/>
        <a:lstStyle/>
        <a:p>
          <a:r>
            <a:rPr lang="en-US" dirty="0" smtClean="0"/>
            <a:t>Shareholders</a:t>
          </a:r>
          <a:endParaRPr lang="en-US" dirty="0"/>
        </a:p>
      </dgm:t>
    </dgm:pt>
    <dgm:pt modelId="{460EB445-156A-45A4-A608-2845DE8989D6}" type="parTrans" cxnId="{269139BC-5FA3-4ECD-91E7-3B96A66EAFB7}">
      <dgm:prSet/>
      <dgm:spPr/>
      <dgm:t>
        <a:bodyPr/>
        <a:lstStyle/>
        <a:p>
          <a:endParaRPr lang="en-US"/>
        </a:p>
      </dgm:t>
    </dgm:pt>
    <dgm:pt modelId="{A4050771-4D96-4B7A-A2D7-2DE9CAFFA1A9}" type="sibTrans" cxnId="{269139BC-5FA3-4ECD-91E7-3B96A66EAFB7}">
      <dgm:prSet/>
      <dgm:spPr/>
      <dgm:t>
        <a:bodyPr/>
        <a:lstStyle/>
        <a:p>
          <a:endParaRPr lang="en-US"/>
        </a:p>
      </dgm:t>
    </dgm:pt>
    <dgm:pt modelId="{4C3E7FE1-B641-4D7F-8B5B-E6A08C7968AA}">
      <dgm:prSet phldrT="[Text]"/>
      <dgm:spPr/>
      <dgm:t>
        <a:bodyPr/>
        <a:lstStyle/>
        <a:p>
          <a:r>
            <a:rPr lang="en-US" dirty="0" smtClean="0"/>
            <a:t>Compensation </a:t>
          </a:r>
          <a:endParaRPr lang="en-US" dirty="0"/>
        </a:p>
      </dgm:t>
    </dgm:pt>
    <dgm:pt modelId="{20A9428F-6709-4F7B-8585-4360DBF91D4C}" type="parTrans" cxnId="{1ABCF384-071B-4331-B225-6C028AF74E45}">
      <dgm:prSet/>
      <dgm:spPr/>
      <dgm:t>
        <a:bodyPr/>
        <a:lstStyle/>
        <a:p>
          <a:endParaRPr lang="en-US"/>
        </a:p>
      </dgm:t>
    </dgm:pt>
    <dgm:pt modelId="{33746BBE-3BFD-4DF0-AE38-45D8B6E87206}" type="sibTrans" cxnId="{1ABCF384-071B-4331-B225-6C028AF74E45}">
      <dgm:prSet/>
      <dgm:spPr/>
      <dgm:t>
        <a:bodyPr/>
        <a:lstStyle/>
        <a:p>
          <a:endParaRPr lang="en-US"/>
        </a:p>
      </dgm:t>
    </dgm:pt>
    <dgm:pt modelId="{B3CE0B73-E22A-42F6-9EF6-C6207E7CFE17}">
      <dgm:prSet phldrT="[Text]"/>
      <dgm:spPr/>
      <dgm:t>
        <a:bodyPr/>
        <a:lstStyle/>
        <a:p>
          <a:r>
            <a:rPr lang="en-US" dirty="0" smtClean="0"/>
            <a:t>No influence on classified or CUI</a:t>
          </a:r>
          <a:endParaRPr lang="en-US" dirty="0"/>
        </a:p>
      </dgm:t>
    </dgm:pt>
    <dgm:pt modelId="{105115FD-32A3-492B-B960-541DC2E81167}" type="parTrans" cxnId="{0D66F771-EA65-4BB5-90F5-5E09E73C7BAF}">
      <dgm:prSet/>
      <dgm:spPr/>
      <dgm:t>
        <a:bodyPr/>
        <a:lstStyle/>
        <a:p>
          <a:endParaRPr lang="en-US"/>
        </a:p>
      </dgm:t>
    </dgm:pt>
    <dgm:pt modelId="{1DA13F4C-41D0-442F-A5AB-2732FAE30B26}" type="sibTrans" cxnId="{0D66F771-EA65-4BB5-90F5-5E09E73C7BAF}">
      <dgm:prSet/>
      <dgm:spPr/>
      <dgm:t>
        <a:bodyPr/>
        <a:lstStyle/>
        <a:p>
          <a:endParaRPr lang="en-US"/>
        </a:p>
      </dgm:t>
    </dgm:pt>
    <dgm:pt modelId="{6A753B7E-96E0-4E77-8CA0-FDDD96E2B74E}">
      <dgm:prSet phldrT="[Text]"/>
      <dgm:spPr/>
      <dgm:t>
        <a:bodyPr/>
        <a:lstStyle/>
        <a:p>
          <a:r>
            <a:rPr lang="en-US" dirty="0" smtClean="0"/>
            <a:t>Steers business only</a:t>
          </a:r>
          <a:endParaRPr lang="en-US" dirty="0"/>
        </a:p>
      </dgm:t>
    </dgm:pt>
    <dgm:pt modelId="{53B54C81-E4D9-4647-AEFD-3FCE3B32A645}" type="parTrans" cxnId="{089FC3B4-4FDB-4C0D-B80E-20DEE0E2F804}">
      <dgm:prSet/>
      <dgm:spPr/>
      <dgm:t>
        <a:bodyPr/>
        <a:lstStyle/>
        <a:p>
          <a:endParaRPr lang="en-US"/>
        </a:p>
      </dgm:t>
    </dgm:pt>
    <dgm:pt modelId="{CED4DF39-9853-4012-9760-6181D216D9AE}" type="sibTrans" cxnId="{089FC3B4-4FDB-4C0D-B80E-20DEE0E2F804}">
      <dgm:prSet/>
      <dgm:spPr/>
      <dgm:t>
        <a:bodyPr/>
        <a:lstStyle/>
        <a:p>
          <a:endParaRPr lang="en-US"/>
        </a:p>
      </dgm:t>
    </dgm:pt>
    <dgm:pt modelId="{AAD0FFBC-3881-454C-A121-AABCD983E57C}">
      <dgm:prSet phldrT="[Text]"/>
      <dgm:spPr/>
      <dgm:t>
        <a:bodyPr/>
        <a:lstStyle/>
        <a:p>
          <a:endParaRPr lang="en-US" dirty="0"/>
        </a:p>
      </dgm:t>
    </dgm:pt>
    <dgm:pt modelId="{9B00BF8E-B14E-4E39-86F6-8B6058C128AA}" type="parTrans" cxnId="{8549367B-E927-4DAE-A7A9-E2A4023071BA}">
      <dgm:prSet/>
      <dgm:spPr/>
      <dgm:t>
        <a:bodyPr/>
        <a:lstStyle/>
        <a:p>
          <a:endParaRPr lang="en-US"/>
        </a:p>
      </dgm:t>
    </dgm:pt>
    <dgm:pt modelId="{E00CA7F2-9A29-40F0-8651-1D6CF6DD0DC3}" type="sibTrans" cxnId="{8549367B-E927-4DAE-A7A9-E2A4023071BA}">
      <dgm:prSet/>
      <dgm:spPr/>
      <dgm:t>
        <a:bodyPr/>
        <a:lstStyle/>
        <a:p>
          <a:endParaRPr lang="en-US"/>
        </a:p>
      </dgm:t>
    </dgm:pt>
    <dgm:pt modelId="{E7F7F2EE-E461-421C-9B8E-50F1B6261CDA}">
      <dgm:prSet phldrT="[Text]"/>
      <dgm:spPr/>
      <dgm:t>
        <a:bodyPr/>
        <a:lstStyle/>
        <a:p>
          <a:r>
            <a:rPr lang="en-US" dirty="0" smtClean="0"/>
            <a:t>Principal advisor to GSC</a:t>
          </a:r>
          <a:endParaRPr lang="en-US" dirty="0"/>
        </a:p>
      </dgm:t>
    </dgm:pt>
    <dgm:pt modelId="{85884A9E-BE15-4C41-9CCE-33748A3C05D2}" type="parTrans" cxnId="{7328944C-3D9D-49C2-8B41-80E47CA1DB28}">
      <dgm:prSet/>
      <dgm:spPr/>
    </dgm:pt>
    <dgm:pt modelId="{149E46A2-94EE-401C-BE0C-3578C659A35A}" type="sibTrans" cxnId="{7328944C-3D9D-49C2-8B41-80E47CA1DB28}">
      <dgm:prSet/>
      <dgm:spPr/>
    </dgm:pt>
    <dgm:pt modelId="{5D33594F-67D8-4BC8-9587-E86872005BCC}">
      <dgm:prSet phldrT="[Text]"/>
      <dgm:spPr/>
      <dgm:t>
        <a:bodyPr/>
        <a:lstStyle/>
        <a:p>
          <a:r>
            <a:rPr lang="en-US" dirty="0" err="1" smtClean="0"/>
            <a:t>Uncleared</a:t>
          </a:r>
          <a:endParaRPr lang="en-US" dirty="0"/>
        </a:p>
      </dgm:t>
    </dgm:pt>
    <dgm:pt modelId="{1CC68C8D-6AB9-4D03-9703-583CB731B70B}" type="parTrans" cxnId="{321BE453-5CE0-4FC3-A46F-AB7BC953181B}">
      <dgm:prSet/>
      <dgm:spPr/>
    </dgm:pt>
    <dgm:pt modelId="{10A99ADC-6518-4961-BFD8-96CF9E8C1790}" type="sibTrans" cxnId="{321BE453-5CE0-4FC3-A46F-AB7BC953181B}">
      <dgm:prSet/>
      <dgm:spPr/>
    </dgm:pt>
    <dgm:pt modelId="{AEAA82BE-9771-4785-96F7-8F594D394C22}">
      <dgm:prSet phldrT="[Text]"/>
      <dgm:spPr/>
      <dgm:t>
        <a:bodyPr/>
        <a:lstStyle/>
        <a:p>
          <a:r>
            <a:rPr lang="en-US" dirty="0" smtClean="0"/>
            <a:t>Cleared</a:t>
          </a:r>
          <a:endParaRPr lang="en-US" dirty="0"/>
        </a:p>
      </dgm:t>
    </dgm:pt>
    <dgm:pt modelId="{4A89E014-510C-4A1E-8526-B0CEFF25EBDE}" type="parTrans" cxnId="{A0AA13A3-C2AA-4048-9C9C-B512875E52E9}">
      <dgm:prSet/>
      <dgm:spPr/>
    </dgm:pt>
    <dgm:pt modelId="{F3130935-92BE-42A9-A9C7-5E7DBC2FC95A}" type="sibTrans" cxnId="{A0AA13A3-C2AA-4048-9C9C-B512875E52E9}">
      <dgm:prSet/>
      <dgm:spPr/>
    </dgm:pt>
    <dgm:pt modelId="{2BA22B95-2F33-4127-A6D4-ECA4E1AE4493}" type="pres">
      <dgm:prSet presAssocID="{983F8189-F989-4C1E-9D09-FF71F4787151}" presName="cycleMatrixDiagram" presStyleCnt="0">
        <dgm:presLayoutVars>
          <dgm:chMax val="1"/>
          <dgm:dir/>
          <dgm:animLvl val="lvl"/>
          <dgm:resizeHandles val="exact"/>
        </dgm:presLayoutVars>
      </dgm:prSet>
      <dgm:spPr/>
      <dgm:t>
        <a:bodyPr/>
        <a:lstStyle/>
        <a:p>
          <a:endParaRPr lang="en-US"/>
        </a:p>
      </dgm:t>
    </dgm:pt>
    <dgm:pt modelId="{854F2CD2-A3BF-401E-9D95-9E42EF7F3542}" type="pres">
      <dgm:prSet presAssocID="{983F8189-F989-4C1E-9D09-FF71F4787151}" presName="children" presStyleCnt="0"/>
      <dgm:spPr/>
    </dgm:pt>
    <dgm:pt modelId="{D7E45850-322A-4DA5-B533-B8F847EC9CFC}" type="pres">
      <dgm:prSet presAssocID="{983F8189-F989-4C1E-9D09-FF71F4787151}" presName="child1group" presStyleCnt="0"/>
      <dgm:spPr/>
    </dgm:pt>
    <dgm:pt modelId="{B985A654-B6A0-4066-9DD5-E4DB12AAEDDB}" type="pres">
      <dgm:prSet presAssocID="{983F8189-F989-4C1E-9D09-FF71F4787151}" presName="child1" presStyleLbl="bgAcc1" presStyleIdx="0" presStyleCnt="4"/>
      <dgm:spPr/>
      <dgm:t>
        <a:bodyPr/>
        <a:lstStyle/>
        <a:p>
          <a:endParaRPr lang="en-US"/>
        </a:p>
      </dgm:t>
    </dgm:pt>
    <dgm:pt modelId="{2E9DBDE8-373A-4A1A-B52D-EEC50B722693}" type="pres">
      <dgm:prSet presAssocID="{983F8189-F989-4C1E-9D09-FF71F4787151}" presName="child1Text" presStyleLbl="bgAcc1" presStyleIdx="0" presStyleCnt="4">
        <dgm:presLayoutVars>
          <dgm:bulletEnabled val="1"/>
        </dgm:presLayoutVars>
      </dgm:prSet>
      <dgm:spPr/>
      <dgm:t>
        <a:bodyPr/>
        <a:lstStyle/>
        <a:p>
          <a:endParaRPr lang="en-US"/>
        </a:p>
      </dgm:t>
    </dgm:pt>
    <dgm:pt modelId="{61FEF8EB-4D96-4B04-949B-4E3DF6998D02}" type="pres">
      <dgm:prSet presAssocID="{983F8189-F989-4C1E-9D09-FF71F4787151}" presName="child2group" presStyleCnt="0"/>
      <dgm:spPr/>
    </dgm:pt>
    <dgm:pt modelId="{B5F10102-2BF4-4237-8B39-BFA9D9151910}" type="pres">
      <dgm:prSet presAssocID="{983F8189-F989-4C1E-9D09-FF71F4787151}" presName="child2" presStyleLbl="bgAcc1" presStyleIdx="1" presStyleCnt="4"/>
      <dgm:spPr/>
      <dgm:t>
        <a:bodyPr/>
        <a:lstStyle/>
        <a:p>
          <a:endParaRPr lang="en-US"/>
        </a:p>
      </dgm:t>
    </dgm:pt>
    <dgm:pt modelId="{51C73C2A-56C5-49B9-872C-E9AB703CFADB}" type="pres">
      <dgm:prSet presAssocID="{983F8189-F989-4C1E-9D09-FF71F4787151}" presName="child2Text" presStyleLbl="bgAcc1" presStyleIdx="1" presStyleCnt="4">
        <dgm:presLayoutVars>
          <dgm:bulletEnabled val="1"/>
        </dgm:presLayoutVars>
      </dgm:prSet>
      <dgm:spPr/>
      <dgm:t>
        <a:bodyPr/>
        <a:lstStyle/>
        <a:p>
          <a:endParaRPr lang="en-US"/>
        </a:p>
      </dgm:t>
    </dgm:pt>
    <dgm:pt modelId="{E663F7E8-85B2-4704-8725-08A26881FBCA}" type="pres">
      <dgm:prSet presAssocID="{983F8189-F989-4C1E-9D09-FF71F4787151}" presName="child3group" presStyleCnt="0"/>
      <dgm:spPr/>
    </dgm:pt>
    <dgm:pt modelId="{3586CDC9-DCF8-4DDF-B62D-385FC50A535B}" type="pres">
      <dgm:prSet presAssocID="{983F8189-F989-4C1E-9D09-FF71F4787151}" presName="child3" presStyleLbl="bgAcc1" presStyleIdx="2" presStyleCnt="4"/>
      <dgm:spPr/>
      <dgm:t>
        <a:bodyPr/>
        <a:lstStyle/>
        <a:p>
          <a:endParaRPr lang="en-US"/>
        </a:p>
      </dgm:t>
    </dgm:pt>
    <dgm:pt modelId="{370986D1-3097-410F-B47D-2FE069008FB1}" type="pres">
      <dgm:prSet presAssocID="{983F8189-F989-4C1E-9D09-FF71F4787151}" presName="child3Text" presStyleLbl="bgAcc1" presStyleIdx="2" presStyleCnt="4">
        <dgm:presLayoutVars>
          <dgm:bulletEnabled val="1"/>
        </dgm:presLayoutVars>
      </dgm:prSet>
      <dgm:spPr/>
      <dgm:t>
        <a:bodyPr/>
        <a:lstStyle/>
        <a:p>
          <a:endParaRPr lang="en-US"/>
        </a:p>
      </dgm:t>
    </dgm:pt>
    <dgm:pt modelId="{E76F932F-12F4-4017-A466-9FD95D2B163E}" type="pres">
      <dgm:prSet presAssocID="{983F8189-F989-4C1E-9D09-FF71F4787151}" presName="child4group" presStyleCnt="0"/>
      <dgm:spPr/>
    </dgm:pt>
    <dgm:pt modelId="{EAD66AF7-C084-447E-8EA6-2556F62B6A09}" type="pres">
      <dgm:prSet presAssocID="{983F8189-F989-4C1E-9D09-FF71F4787151}" presName="child4" presStyleLbl="bgAcc1" presStyleIdx="3" presStyleCnt="4"/>
      <dgm:spPr/>
      <dgm:t>
        <a:bodyPr/>
        <a:lstStyle/>
        <a:p>
          <a:endParaRPr lang="en-US"/>
        </a:p>
      </dgm:t>
    </dgm:pt>
    <dgm:pt modelId="{18D2FC92-8AE5-497B-B64F-6E24E9881E0B}" type="pres">
      <dgm:prSet presAssocID="{983F8189-F989-4C1E-9D09-FF71F4787151}" presName="child4Text" presStyleLbl="bgAcc1" presStyleIdx="3" presStyleCnt="4">
        <dgm:presLayoutVars>
          <dgm:bulletEnabled val="1"/>
        </dgm:presLayoutVars>
      </dgm:prSet>
      <dgm:spPr/>
      <dgm:t>
        <a:bodyPr/>
        <a:lstStyle/>
        <a:p>
          <a:endParaRPr lang="en-US"/>
        </a:p>
      </dgm:t>
    </dgm:pt>
    <dgm:pt modelId="{32195DA1-C514-46E1-968D-6AAABABC1DF2}" type="pres">
      <dgm:prSet presAssocID="{983F8189-F989-4C1E-9D09-FF71F4787151}" presName="childPlaceholder" presStyleCnt="0"/>
      <dgm:spPr/>
    </dgm:pt>
    <dgm:pt modelId="{F8C45416-D18A-4FE8-92A4-975EDB96B90E}" type="pres">
      <dgm:prSet presAssocID="{983F8189-F989-4C1E-9D09-FF71F4787151}" presName="circle" presStyleCnt="0"/>
      <dgm:spPr/>
    </dgm:pt>
    <dgm:pt modelId="{90BF455D-2C0A-4786-A650-62E7891FFFA6}" type="pres">
      <dgm:prSet presAssocID="{983F8189-F989-4C1E-9D09-FF71F4787151}" presName="quadrant1" presStyleLbl="node1" presStyleIdx="0" presStyleCnt="4">
        <dgm:presLayoutVars>
          <dgm:chMax val="1"/>
          <dgm:bulletEnabled val="1"/>
        </dgm:presLayoutVars>
      </dgm:prSet>
      <dgm:spPr/>
      <dgm:t>
        <a:bodyPr/>
        <a:lstStyle/>
        <a:p>
          <a:endParaRPr lang="en-US"/>
        </a:p>
      </dgm:t>
    </dgm:pt>
    <dgm:pt modelId="{6E5AD353-7D74-4AEC-9783-8FFC598F57A4}" type="pres">
      <dgm:prSet presAssocID="{983F8189-F989-4C1E-9D09-FF71F4787151}" presName="quadrant2" presStyleLbl="node1" presStyleIdx="1" presStyleCnt="4">
        <dgm:presLayoutVars>
          <dgm:chMax val="1"/>
          <dgm:bulletEnabled val="1"/>
        </dgm:presLayoutVars>
      </dgm:prSet>
      <dgm:spPr/>
      <dgm:t>
        <a:bodyPr/>
        <a:lstStyle/>
        <a:p>
          <a:endParaRPr lang="en-US"/>
        </a:p>
      </dgm:t>
    </dgm:pt>
    <dgm:pt modelId="{21EAD491-9804-4CF9-9DD1-C576FBF340AC}" type="pres">
      <dgm:prSet presAssocID="{983F8189-F989-4C1E-9D09-FF71F4787151}" presName="quadrant3" presStyleLbl="node1" presStyleIdx="2" presStyleCnt="4">
        <dgm:presLayoutVars>
          <dgm:chMax val="1"/>
          <dgm:bulletEnabled val="1"/>
        </dgm:presLayoutVars>
      </dgm:prSet>
      <dgm:spPr/>
      <dgm:t>
        <a:bodyPr/>
        <a:lstStyle/>
        <a:p>
          <a:endParaRPr lang="en-US"/>
        </a:p>
      </dgm:t>
    </dgm:pt>
    <dgm:pt modelId="{1BC3F47B-F960-47D8-9A43-75166662116F}" type="pres">
      <dgm:prSet presAssocID="{983F8189-F989-4C1E-9D09-FF71F4787151}" presName="quadrant4" presStyleLbl="node1" presStyleIdx="3" presStyleCnt="4">
        <dgm:presLayoutVars>
          <dgm:chMax val="1"/>
          <dgm:bulletEnabled val="1"/>
        </dgm:presLayoutVars>
      </dgm:prSet>
      <dgm:spPr/>
      <dgm:t>
        <a:bodyPr/>
        <a:lstStyle/>
        <a:p>
          <a:endParaRPr lang="en-US"/>
        </a:p>
      </dgm:t>
    </dgm:pt>
    <dgm:pt modelId="{888F14F6-26F3-4A82-BA1F-2A51FE8A13CA}" type="pres">
      <dgm:prSet presAssocID="{983F8189-F989-4C1E-9D09-FF71F4787151}" presName="quadrantPlaceholder" presStyleCnt="0"/>
      <dgm:spPr/>
    </dgm:pt>
    <dgm:pt modelId="{380CDE3C-C033-4C9E-A840-AE1C78474369}" type="pres">
      <dgm:prSet presAssocID="{983F8189-F989-4C1E-9D09-FF71F4787151}" presName="center1" presStyleLbl="fgShp" presStyleIdx="0" presStyleCnt="2" custLinFactNeighborX="-2058" custLinFactNeighborY="73752"/>
      <dgm:spPr/>
    </dgm:pt>
    <dgm:pt modelId="{834C0E5E-2B16-4747-8DC9-9B25A0673308}" type="pres">
      <dgm:prSet presAssocID="{983F8189-F989-4C1E-9D09-FF71F4787151}" presName="center2" presStyleLbl="fgShp" presStyleIdx="1" presStyleCnt="2" custLinFactY="100000" custLinFactNeighborX="-2755" custLinFactNeighborY="116441"/>
      <dgm:spPr/>
    </dgm:pt>
  </dgm:ptLst>
  <dgm:cxnLst>
    <dgm:cxn modelId="{40F09ED0-3221-4E6A-B9CC-3996E0AF2854}" type="presOf" srcId="{658F6482-E8CC-4F21-A8D9-D1467ECACD0C}" destId="{18D2FC92-8AE5-497B-B64F-6E24E9881E0B}" srcOrd="1" destOrd="1" presId="urn:microsoft.com/office/officeart/2005/8/layout/cycle4#1"/>
    <dgm:cxn modelId="{ECA93D9B-E0CE-438A-8B3E-19D48E0DBEE4}" type="presOf" srcId="{E0C13D1E-ACF1-471B-AD96-369E1CD2303C}" destId="{2E9DBDE8-373A-4A1A-B52D-EEC50B722693}" srcOrd="1" destOrd="0" presId="urn:microsoft.com/office/officeart/2005/8/layout/cycle4#1"/>
    <dgm:cxn modelId="{2D1E13FC-09A8-400D-A04A-C8F4CD72A35D}" type="presOf" srcId="{DDC5AB8D-B9CE-4F5B-B32E-7E64860FD148}" destId="{EAD66AF7-C084-447E-8EA6-2556F62B6A09}" srcOrd="0" destOrd="2" presId="urn:microsoft.com/office/officeart/2005/8/layout/cycle4#1"/>
    <dgm:cxn modelId="{EF28FDD1-668B-465A-9A5A-214BEF6A028F}" srcId="{983F8189-F989-4C1E-9D09-FF71F4787151}" destId="{1105F874-4F0C-4AAF-9401-AAF520E4FCBA}" srcOrd="1" destOrd="0" parTransId="{8CED4A59-C593-4D00-A224-C40E0ED9FD52}" sibTransId="{D24DBB19-A7CE-4D3B-8984-EF8EEE2DDAA7}"/>
    <dgm:cxn modelId="{D41E5A52-2724-4A4E-9CDD-9FC803CCE3B2}" type="presOf" srcId="{AEAA82BE-9771-4785-96F7-8F594D394C22}" destId="{18D2FC92-8AE5-497B-B64F-6E24E9881E0B}" srcOrd="1" destOrd="0" presId="urn:microsoft.com/office/officeart/2005/8/layout/cycle4#1"/>
    <dgm:cxn modelId="{0D66F771-EA65-4BB5-90F5-5E09E73C7BAF}" srcId="{1105F874-4F0C-4AAF-9401-AAF520E4FCBA}" destId="{B3CE0B73-E22A-42F6-9EF6-C6207E7CFE17}" srcOrd="2" destOrd="0" parTransId="{105115FD-32A3-492B-B960-541DC2E81167}" sibTransId="{1DA13F4C-41D0-442F-A5AB-2732FAE30B26}"/>
    <dgm:cxn modelId="{982BE0F9-D6E7-4515-8AA8-C2AA6897339F}" type="presOf" srcId="{B3CE0B73-E22A-42F6-9EF6-C6207E7CFE17}" destId="{B5F10102-2BF4-4237-8B39-BFA9D9151910}" srcOrd="0" destOrd="2" presId="urn:microsoft.com/office/officeart/2005/8/layout/cycle4#1"/>
    <dgm:cxn modelId="{8549367B-E927-4DAE-A7A9-E2A4023071BA}" srcId="{98775DE1-6521-401D-B120-BD626AA868C7}" destId="{AAD0FFBC-3881-454C-A121-AABCD983E57C}" srcOrd="0" destOrd="0" parTransId="{9B00BF8E-B14E-4E39-86F6-8B6058C128AA}" sibTransId="{E00CA7F2-9A29-40F0-8651-1D6CF6DD0DC3}"/>
    <dgm:cxn modelId="{65C9DD5E-5AD3-4E33-971E-420D0A988DFC}" type="presOf" srcId="{1105F874-4F0C-4AAF-9401-AAF520E4FCBA}" destId="{6E5AD353-7D74-4AEC-9783-8FFC598F57A4}" srcOrd="0" destOrd="0" presId="urn:microsoft.com/office/officeart/2005/8/layout/cycle4#1"/>
    <dgm:cxn modelId="{A4812635-CF88-4B90-84D7-7FA1DE7C9F91}" type="presOf" srcId="{AAD0FFBC-3881-454C-A121-AABCD983E57C}" destId="{3586CDC9-DCF8-4DDF-B62D-385FC50A535B}" srcOrd="0" destOrd="0" presId="urn:microsoft.com/office/officeart/2005/8/layout/cycle4#1"/>
    <dgm:cxn modelId="{29487CB5-75EA-42B1-983C-917644C2FBE6}" type="presOf" srcId="{A0113A99-03DF-485F-97DD-F3E6E26438AE}" destId="{2E9DBDE8-373A-4A1A-B52D-EEC50B722693}" srcOrd="1" destOrd="2" presId="urn:microsoft.com/office/officeart/2005/8/layout/cycle4#1"/>
    <dgm:cxn modelId="{BB0B18AD-B10C-4012-8EE6-E6FF3F4B3B9A}" srcId="{9845F56E-BBFF-4DAB-9D6C-5CB2A74B6B47}" destId="{658F6482-E8CC-4F21-A8D9-D1467ECACD0C}" srcOrd="1" destOrd="0" parTransId="{F89BCF42-92C0-42C3-87B7-50DF31E90133}" sibTransId="{6B0DD2C0-F3F4-4C16-A13E-CA5AA4F8A8AA}"/>
    <dgm:cxn modelId="{1ABCF384-071B-4331-B225-6C028AF74E45}" srcId="{98E44442-87EA-412C-98F5-9D4D06345788}" destId="{4C3E7FE1-B641-4D7F-8B5B-E6A08C7968AA}" srcOrd="3" destOrd="0" parTransId="{20A9428F-6709-4F7B-8585-4360DBF91D4C}" sibTransId="{33746BBE-3BFD-4DF0-AE38-45D8B6E87206}"/>
    <dgm:cxn modelId="{321BE453-5CE0-4FC3-A46F-AB7BC953181B}" srcId="{1105F874-4F0C-4AAF-9401-AAF520E4FCBA}" destId="{5D33594F-67D8-4BC8-9587-E86872005BCC}" srcOrd="0" destOrd="0" parTransId="{1CC68C8D-6AB9-4D03-9703-583CB731B70B}" sibTransId="{10A99ADC-6518-4961-BFD8-96CF9E8C1790}"/>
    <dgm:cxn modelId="{5072F07B-B7C0-4E01-8CDF-74FE36EBAD2C}" type="presOf" srcId="{6A753B7E-96E0-4E77-8CA0-FDDD96E2B74E}" destId="{51C73C2A-56C5-49B9-872C-E9AB703CFADB}" srcOrd="1" destOrd="3" presId="urn:microsoft.com/office/officeart/2005/8/layout/cycle4#1"/>
    <dgm:cxn modelId="{269139BC-5FA3-4ECD-91E7-3B96A66EAFB7}" srcId="{98E44442-87EA-412C-98F5-9D4D06345788}" destId="{A0113A99-03DF-485F-97DD-F3E6E26438AE}" srcOrd="2" destOrd="0" parTransId="{460EB445-156A-45A4-A608-2845DE8989D6}" sibTransId="{A4050771-4D96-4B7A-A2D7-2DE9CAFFA1A9}"/>
    <dgm:cxn modelId="{7328944C-3D9D-49C2-8B41-80E47CA1DB28}" srcId="{98775DE1-6521-401D-B120-BD626AA868C7}" destId="{E7F7F2EE-E461-421C-9B8E-50F1B6261CDA}" srcOrd="2" destOrd="0" parTransId="{85884A9E-BE15-4C41-9CCE-33748A3C05D2}" sibTransId="{149E46A2-94EE-401C-BE0C-3578C659A35A}"/>
    <dgm:cxn modelId="{C0124DDD-C850-418E-85D4-D60F57448910}" type="presOf" srcId="{3256B555-DC0F-4401-8B2B-458858E753CC}" destId="{51C73C2A-56C5-49B9-872C-E9AB703CFADB}" srcOrd="1" destOrd="1" presId="urn:microsoft.com/office/officeart/2005/8/layout/cycle4#1"/>
    <dgm:cxn modelId="{6474BF07-99F0-4FDD-B63B-5BA621AE4455}" type="presOf" srcId="{4C3E7FE1-B641-4D7F-8B5B-E6A08C7968AA}" destId="{B985A654-B6A0-4066-9DD5-E4DB12AAEDDB}" srcOrd="0" destOrd="3" presId="urn:microsoft.com/office/officeart/2005/8/layout/cycle4#1"/>
    <dgm:cxn modelId="{2463BA99-C464-40DF-ABE3-5B8982992309}" type="presOf" srcId="{A89E176B-CC7B-4538-87B1-4D70E045E97E}" destId="{370986D1-3097-410F-B47D-2FE069008FB1}" srcOrd="1" destOrd="1" presId="urn:microsoft.com/office/officeart/2005/8/layout/cycle4#1"/>
    <dgm:cxn modelId="{91D4C64F-2B48-4CC8-A030-15C9BB12DEE4}" srcId="{98E44442-87EA-412C-98F5-9D4D06345788}" destId="{8433AC76-E0E6-4F4B-AAB1-1D4D758AF02F}" srcOrd="1" destOrd="0" parTransId="{580E158A-309E-496F-B7B6-6FA474EF7813}" sibTransId="{C2C84A3F-80EE-40D7-AE77-AA6517C7421F}"/>
    <dgm:cxn modelId="{D98B0C03-A610-41E9-8938-0B2628368B85}" type="presOf" srcId="{5D33594F-67D8-4BC8-9587-E86872005BCC}" destId="{51C73C2A-56C5-49B9-872C-E9AB703CFADB}" srcOrd="1" destOrd="0" presId="urn:microsoft.com/office/officeart/2005/8/layout/cycle4#1"/>
    <dgm:cxn modelId="{AA678223-F84D-482F-8543-4F98F6703BF2}" type="presOf" srcId="{E7F7F2EE-E461-421C-9B8E-50F1B6261CDA}" destId="{3586CDC9-DCF8-4DDF-B62D-385FC50A535B}" srcOrd="0" destOrd="2" presId="urn:microsoft.com/office/officeart/2005/8/layout/cycle4#1"/>
    <dgm:cxn modelId="{3EA8859B-47A3-459C-9E7D-B32B03A40529}" type="presOf" srcId="{983F8189-F989-4C1E-9D09-FF71F4787151}" destId="{2BA22B95-2F33-4127-A6D4-ECA4E1AE4493}" srcOrd="0" destOrd="0" presId="urn:microsoft.com/office/officeart/2005/8/layout/cycle4#1"/>
    <dgm:cxn modelId="{0E334D59-D0DB-4904-913A-4F44D653D379}" type="presOf" srcId="{4C3E7FE1-B641-4D7F-8B5B-E6A08C7968AA}" destId="{2E9DBDE8-373A-4A1A-B52D-EEC50B722693}" srcOrd="1" destOrd="3" presId="urn:microsoft.com/office/officeart/2005/8/layout/cycle4#1"/>
    <dgm:cxn modelId="{75EF98C4-AB28-4970-8955-11C2D288E931}" type="presOf" srcId="{48E52672-9431-49C8-8826-A8E89F26C65F}" destId="{3586CDC9-DCF8-4DDF-B62D-385FC50A535B}" srcOrd="0" destOrd="3" presId="urn:microsoft.com/office/officeart/2005/8/layout/cycle4#1"/>
    <dgm:cxn modelId="{BA4E4333-DDA9-4959-96BD-4DBC0D0AC12B}" type="presOf" srcId="{A89E176B-CC7B-4538-87B1-4D70E045E97E}" destId="{3586CDC9-DCF8-4DDF-B62D-385FC50A535B}" srcOrd="0" destOrd="1" presId="urn:microsoft.com/office/officeart/2005/8/layout/cycle4#1"/>
    <dgm:cxn modelId="{22231B8A-7DEC-4686-8477-D1134AD79D04}" type="presOf" srcId="{AAD0FFBC-3881-454C-A121-AABCD983E57C}" destId="{370986D1-3097-410F-B47D-2FE069008FB1}" srcOrd="1" destOrd="0" presId="urn:microsoft.com/office/officeart/2005/8/layout/cycle4#1"/>
    <dgm:cxn modelId="{D5B5532F-1F51-4DD7-9302-E48A0480C53F}" type="presOf" srcId="{3256B555-DC0F-4401-8B2B-458858E753CC}" destId="{B5F10102-2BF4-4237-8B39-BFA9D9151910}" srcOrd="0" destOrd="1" presId="urn:microsoft.com/office/officeart/2005/8/layout/cycle4#1"/>
    <dgm:cxn modelId="{365BC708-1AA1-43FE-BD23-F92528BEC4F6}" srcId="{98775DE1-6521-401D-B120-BD626AA868C7}" destId="{A89E176B-CC7B-4538-87B1-4D70E045E97E}" srcOrd="1" destOrd="0" parTransId="{A849709D-157B-4B28-8814-F2DE85DEE732}" sibTransId="{97C841D7-4ECC-46F5-BFEE-DC3D76DFFCAF}"/>
    <dgm:cxn modelId="{DAB3447E-61EE-4D82-950C-B57BEF01AC1C}" srcId="{983F8189-F989-4C1E-9D09-FF71F4787151}" destId="{98E44442-87EA-412C-98F5-9D4D06345788}" srcOrd="0" destOrd="0" parTransId="{8B35B9E5-94F9-4C23-B208-379763231C64}" sibTransId="{BB80B51F-86B4-4EEE-B518-EDC76495F374}"/>
    <dgm:cxn modelId="{16EB3FB8-BD2C-44CE-9E2B-3F3F96885C5F}" type="presOf" srcId="{6A753B7E-96E0-4E77-8CA0-FDDD96E2B74E}" destId="{B5F10102-2BF4-4237-8B39-BFA9D9151910}" srcOrd="0" destOrd="3" presId="urn:microsoft.com/office/officeart/2005/8/layout/cycle4#1"/>
    <dgm:cxn modelId="{0A9EE3EC-3EE6-4354-8E3B-E6776DF46869}" type="presOf" srcId="{E7F7F2EE-E461-421C-9B8E-50F1B6261CDA}" destId="{370986D1-3097-410F-B47D-2FE069008FB1}" srcOrd="1" destOrd="2" presId="urn:microsoft.com/office/officeart/2005/8/layout/cycle4#1"/>
    <dgm:cxn modelId="{A033E787-22D3-403D-8301-4E4F3B7354AD}" srcId="{983F8189-F989-4C1E-9D09-FF71F4787151}" destId="{98775DE1-6521-401D-B120-BD626AA868C7}" srcOrd="2" destOrd="0" parTransId="{46A523E8-BC2B-4045-9820-D626F5A86339}" sibTransId="{FACC9992-1435-4418-9C90-23EB36419961}"/>
    <dgm:cxn modelId="{127D5F99-8A23-431C-8BCA-E84119D6930F}" type="presOf" srcId="{98E44442-87EA-412C-98F5-9D4D06345788}" destId="{90BF455D-2C0A-4786-A650-62E7891FFFA6}" srcOrd="0" destOrd="0" presId="urn:microsoft.com/office/officeart/2005/8/layout/cycle4#1"/>
    <dgm:cxn modelId="{A0AA13A3-C2AA-4048-9C9C-B512875E52E9}" srcId="{9845F56E-BBFF-4DAB-9D6C-5CB2A74B6B47}" destId="{AEAA82BE-9771-4785-96F7-8F594D394C22}" srcOrd="0" destOrd="0" parTransId="{4A89E014-510C-4A1E-8526-B0CEFF25EBDE}" sibTransId="{F3130935-92BE-42A9-A9C7-5E7DBC2FC95A}"/>
    <dgm:cxn modelId="{269DFA75-7031-4754-B347-7A33F4D29987}" type="presOf" srcId="{A0113A99-03DF-485F-97DD-F3E6E26438AE}" destId="{B985A654-B6A0-4066-9DD5-E4DB12AAEDDB}" srcOrd="0" destOrd="2" presId="urn:microsoft.com/office/officeart/2005/8/layout/cycle4#1"/>
    <dgm:cxn modelId="{23D84AE5-3460-4094-A993-1C4F874ACD03}" type="presOf" srcId="{48E52672-9431-49C8-8826-A8E89F26C65F}" destId="{370986D1-3097-410F-B47D-2FE069008FB1}" srcOrd="1" destOrd="3" presId="urn:microsoft.com/office/officeart/2005/8/layout/cycle4#1"/>
    <dgm:cxn modelId="{66F37C94-7C19-40B5-9F49-E4B9FB9473A6}" type="presOf" srcId="{8433AC76-E0E6-4F4B-AAB1-1D4D758AF02F}" destId="{2E9DBDE8-373A-4A1A-B52D-EEC50B722693}" srcOrd="1" destOrd="1" presId="urn:microsoft.com/office/officeart/2005/8/layout/cycle4#1"/>
    <dgm:cxn modelId="{91035C6A-8464-496F-96A7-BB3E26C256C2}" type="presOf" srcId="{5D33594F-67D8-4BC8-9587-E86872005BCC}" destId="{B5F10102-2BF4-4237-8B39-BFA9D9151910}" srcOrd="0" destOrd="0" presId="urn:microsoft.com/office/officeart/2005/8/layout/cycle4#1"/>
    <dgm:cxn modelId="{313AD17D-888B-466D-8AE3-E2725C6618DC}" srcId="{1105F874-4F0C-4AAF-9401-AAF520E4FCBA}" destId="{3256B555-DC0F-4401-8B2B-458858E753CC}" srcOrd="1" destOrd="0" parTransId="{A2D44753-6C99-495E-8A5E-A9CDB7434C2F}" sibTransId="{7B3F7087-D56E-432D-B022-D4D11328498C}"/>
    <dgm:cxn modelId="{B327CCAA-F61E-46A0-8BCB-4CC8AA327D10}" srcId="{983F8189-F989-4C1E-9D09-FF71F4787151}" destId="{9845F56E-BBFF-4DAB-9D6C-5CB2A74B6B47}" srcOrd="3" destOrd="0" parTransId="{7D74DE80-905F-4E22-83BB-099229F71A09}" sibTransId="{1BB07308-70DB-4254-B978-BCF7137884DF}"/>
    <dgm:cxn modelId="{3EEC9545-F5D3-4BA2-8553-3233BEC8DD0A}" type="presOf" srcId="{B3CE0B73-E22A-42F6-9EF6-C6207E7CFE17}" destId="{51C73C2A-56C5-49B9-872C-E9AB703CFADB}" srcOrd="1" destOrd="2" presId="urn:microsoft.com/office/officeart/2005/8/layout/cycle4#1"/>
    <dgm:cxn modelId="{6B43986D-71AD-4C76-BAD1-7B0BC3801380}" type="presOf" srcId="{AEAA82BE-9771-4785-96F7-8F594D394C22}" destId="{EAD66AF7-C084-447E-8EA6-2556F62B6A09}" srcOrd="0" destOrd="0" presId="urn:microsoft.com/office/officeart/2005/8/layout/cycle4#1"/>
    <dgm:cxn modelId="{91651948-A206-4589-91A3-6830BB0B42A4}" type="presOf" srcId="{8433AC76-E0E6-4F4B-AAB1-1D4D758AF02F}" destId="{B985A654-B6A0-4066-9DD5-E4DB12AAEDDB}" srcOrd="0" destOrd="1" presId="urn:microsoft.com/office/officeart/2005/8/layout/cycle4#1"/>
    <dgm:cxn modelId="{089FC3B4-4FDB-4C0D-B80E-20DEE0E2F804}" srcId="{1105F874-4F0C-4AAF-9401-AAF520E4FCBA}" destId="{6A753B7E-96E0-4E77-8CA0-FDDD96E2B74E}" srcOrd="3" destOrd="0" parTransId="{53B54C81-E4D9-4647-AEFD-3FCE3B32A645}" sibTransId="{CED4DF39-9853-4012-9760-6181D216D9AE}"/>
    <dgm:cxn modelId="{DD27A7B7-C750-4113-86F7-AEDE08DDE19A}" type="presOf" srcId="{DDC5AB8D-B9CE-4F5B-B32E-7E64860FD148}" destId="{18D2FC92-8AE5-497B-B64F-6E24E9881E0B}" srcOrd="1" destOrd="2" presId="urn:microsoft.com/office/officeart/2005/8/layout/cycle4#1"/>
    <dgm:cxn modelId="{0E413E9B-8187-44CD-95E0-D650264759FE}" srcId="{9845F56E-BBFF-4DAB-9D6C-5CB2A74B6B47}" destId="{DDC5AB8D-B9CE-4F5B-B32E-7E64860FD148}" srcOrd="2" destOrd="0" parTransId="{CCAD2272-BF82-4D20-BAF7-60C0D16E7DA4}" sibTransId="{A8D0C246-7737-4BA7-8D5C-6B7AE94C04CC}"/>
    <dgm:cxn modelId="{48A68833-E009-42C9-8908-72134853FA13}" type="presOf" srcId="{9845F56E-BBFF-4DAB-9D6C-5CB2A74B6B47}" destId="{1BC3F47B-F960-47D8-9A43-75166662116F}" srcOrd="0" destOrd="0" presId="urn:microsoft.com/office/officeart/2005/8/layout/cycle4#1"/>
    <dgm:cxn modelId="{44EFCC7B-4F07-45DD-9C3F-7A2BB81D172A}" srcId="{98775DE1-6521-401D-B120-BD626AA868C7}" destId="{48E52672-9431-49C8-8826-A8E89F26C65F}" srcOrd="3" destOrd="0" parTransId="{6824540A-6705-4731-955C-0699DCB83C87}" sibTransId="{FDF801CC-56EE-472E-81F3-F2E4EAC3DDF1}"/>
    <dgm:cxn modelId="{5AE6C181-31CC-4428-97C5-760EA2772FB1}" type="presOf" srcId="{E0C13D1E-ACF1-471B-AD96-369E1CD2303C}" destId="{B985A654-B6A0-4066-9DD5-E4DB12AAEDDB}" srcOrd="0" destOrd="0" presId="urn:microsoft.com/office/officeart/2005/8/layout/cycle4#1"/>
    <dgm:cxn modelId="{898F04B6-4D5D-49FA-BD7D-138EF0C620CA}" type="presOf" srcId="{658F6482-E8CC-4F21-A8D9-D1467ECACD0C}" destId="{EAD66AF7-C084-447E-8EA6-2556F62B6A09}" srcOrd="0" destOrd="1" presId="urn:microsoft.com/office/officeart/2005/8/layout/cycle4#1"/>
    <dgm:cxn modelId="{E46360F1-D04D-4221-9950-AE8FE604C45E}" srcId="{98E44442-87EA-412C-98F5-9D4D06345788}" destId="{E0C13D1E-ACF1-471B-AD96-369E1CD2303C}" srcOrd="0" destOrd="0" parTransId="{D7AF1DE4-11F5-42CB-BB0A-683A1EBBF090}" sibTransId="{96230109-98C6-4055-BE42-5851ACAB1521}"/>
    <dgm:cxn modelId="{15BD9C1A-9811-46BF-ABAE-35059939B16C}" type="presOf" srcId="{98775DE1-6521-401D-B120-BD626AA868C7}" destId="{21EAD491-9804-4CF9-9DD1-C576FBF340AC}" srcOrd="0" destOrd="0" presId="urn:microsoft.com/office/officeart/2005/8/layout/cycle4#1"/>
    <dgm:cxn modelId="{957EA300-88EB-471B-AFB2-7ECBCD7BB6EA}" type="presParOf" srcId="{2BA22B95-2F33-4127-A6D4-ECA4E1AE4493}" destId="{854F2CD2-A3BF-401E-9D95-9E42EF7F3542}" srcOrd="0" destOrd="0" presId="urn:microsoft.com/office/officeart/2005/8/layout/cycle4#1"/>
    <dgm:cxn modelId="{0EA7EBDD-558D-4DBC-90D2-1DA4A79342C3}" type="presParOf" srcId="{854F2CD2-A3BF-401E-9D95-9E42EF7F3542}" destId="{D7E45850-322A-4DA5-B533-B8F847EC9CFC}" srcOrd="0" destOrd="0" presId="urn:microsoft.com/office/officeart/2005/8/layout/cycle4#1"/>
    <dgm:cxn modelId="{BEBEE995-8034-4920-9196-296CA9DC66D6}" type="presParOf" srcId="{D7E45850-322A-4DA5-B533-B8F847EC9CFC}" destId="{B985A654-B6A0-4066-9DD5-E4DB12AAEDDB}" srcOrd="0" destOrd="0" presId="urn:microsoft.com/office/officeart/2005/8/layout/cycle4#1"/>
    <dgm:cxn modelId="{5BCF12F7-A3F9-4CE0-A5E6-8F782B34B7E5}" type="presParOf" srcId="{D7E45850-322A-4DA5-B533-B8F847EC9CFC}" destId="{2E9DBDE8-373A-4A1A-B52D-EEC50B722693}" srcOrd="1" destOrd="0" presId="urn:microsoft.com/office/officeart/2005/8/layout/cycle4#1"/>
    <dgm:cxn modelId="{41B539CC-238D-4662-AE9A-18C4CA0B3421}" type="presParOf" srcId="{854F2CD2-A3BF-401E-9D95-9E42EF7F3542}" destId="{61FEF8EB-4D96-4B04-949B-4E3DF6998D02}" srcOrd="1" destOrd="0" presId="urn:microsoft.com/office/officeart/2005/8/layout/cycle4#1"/>
    <dgm:cxn modelId="{56C4B106-BD88-4261-9ECE-AC611E757276}" type="presParOf" srcId="{61FEF8EB-4D96-4B04-949B-4E3DF6998D02}" destId="{B5F10102-2BF4-4237-8B39-BFA9D9151910}" srcOrd="0" destOrd="0" presId="urn:microsoft.com/office/officeart/2005/8/layout/cycle4#1"/>
    <dgm:cxn modelId="{0D8DD212-200D-4F5E-8E7B-3378799302D3}" type="presParOf" srcId="{61FEF8EB-4D96-4B04-949B-4E3DF6998D02}" destId="{51C73C2A-56C5-49B9-872C-E9AB703CFADB}" srcOrd="1" destOrd="0" presId="urn:microsoft.com/office/officeart/2005/8/layout/cycle4#1"/>
    <dgm:cxn modelId="{0172EC32-2839-469E-85F2-592B4BD01DFC}" type="presParOf" srcId="{854F2CD2-A3BF-401E-9D95-9E42EF7F3542}" destId="{E663F7E8-85B2-4704-8725-08A26881FBCA}" srcOrd="2" destOrd="0" presId="urn:microsoft.com/office/officeart/2005/8/layout/cycle4#1"/>
    <dgm:cxn modelId="{838658BE-03E1-4DEE-B770-CFF0CD232B20}" type="presParOf" srcId="{E663F7E8-85B2-4704-8725-08A26881FBCA}" destId="{3586CDC9-DCF8-4DDF-B62D-385FC50A535B}" srcOrd="0" destOrd="0" presId="urn:microsoft.com/office/officeart/2005/8/layout/cycle4#1"/>
    <dgm:cxn modelId="{0AAD3C80-D50D-47E6-A13E-D3F4A9EDB9E2}" type="presParOf" srcId="{E663F7E8-85B2-4704-8725-08A26881FBCA}" destId="{370986D1-3097-410F-B47D-2FE069008FB1}" srcOrd="1" destOrd="0" presId="urn:microsoft.com/office/officeart/2005/8/layout/cycle4#1"/>
    <dgm:cxn modelId="{794BF52F-F995-4A32-9699-9CCF3EF0A01C}" type="presParOf" srcId="{854F2CD2-A3BF-401E-9D95-9E42EF7F3542}" destId="{E76F932F-12F4-4017-A466-9FD95D2B163E}" srcOrd="3" destOrd="0" presId="urn:microsoft.com/office/officeart/2005/8/layout/cycle4#1"/>
    <dgm:cxn modelId="{B2298DA5-B7F4-442E-9678-257A9714A5C2}" type="presParOf" srcId="{E76F932F-12F4-4017-A466-9FD95D2B163E}" destId="{EAD66AF7-C084-447E-8EA6-2556F62B6A09}" srcOrd="0" destOrd="0" presId="urn:microsoft.com/office/officeart/2005/8/layout/cycle4#1"/>
    <dgm:cxn modelId="{3282A6BF-8D60-4875-994B-2B7C346D10BE}" type="presParOf" srcId="{E76F932F-12F4-4017-A466-9FD95D2B163E}" destId="{18D2FC92-8AE5-497B-B64F-6E24E9881E0B}" srcOrd="1" destOrd="0" presId="urn:microsoft.com/office/officeart/2005/8/layout/cycle4#1"/>
    <dgm:cxn modelId="{5F8D0735-86EC-4323-9698-C59EE6AD6A76}" type="presParOf" srcId="{854F2CD2-A3BF-401E-9D95-9E42EF7F3542}" destId="{32195DA1-C514-46E1-968D-6AAABABC1DF2}" srcOrd="4" destOrd="0" presId="urn:microsoft.com/office/officeart/2005/8/layout/cycle4#1"/>
    <dgm:cxn modelId="{BE18A5EE-648E-4A09-9D74-129E71BFFCE8}" type="presParOf" srcId="{2BA22B95-2F33-4127-A6D4-ECA4E1AE4493}" destId="{F8C45416-D18A-4FE8-92A4-975EDB96B90E}" srcOrd="1" destOrd="0" presId="urn:microsoft.com/office/officeart/2005/8/layout/cycle4#1"/>
    <dgm:cxn modelId="{315DD7B1-4FAA-427B-A85B-0A7CD671D809}" type="presParOf" srcId="{F8C45416-D18A-4FE8-92A4-975EDB96B90E}" destId="{90BF455D-2C0A-4786-A650-62E7891FFFA6}" srcOrd="0" destOrd="0" presId="urn:microsoft.com/office/officeart/2005/8/layout/cycle4#1"/>
    <dgm:cxn modelId="{F77EFFB4-2893-45C7-9544-708339D6B364}" type="presParOf" srcId="{F8C45416-D18A-4FE8-92A4-975EDB96B90E}" destId="{6E5AD353-7D74-4AEC-9783-8FFC598F57A4}" srcOrd="1" destOrd="0" presId="urn:microsoft.com/office/officeart/2005/8/layout/cycle4#1"/>
    <dgm:cxn modelId="{B0BB0966-3769-4244-A680-8FCEAAFDCE5C}" type="presParOf" srcId="{F8C45416-D18A-4FE8-92A4-975EDB96B90E}" destId="{21EAD491-9804-4CF9-9DD1-C576FBF340AC}" srcOrd="2" destOrd="0" presId="urn:microsoft.com/office/officeart/2005/8/layout/cycle4#1"/>
    <dgm:cxn modelId="{05ECA5A6-356F-4A59-8933-3B370E93938E}" type="presParOf" srcId="{F8C45416-D18A-4FE8-92A4-975EDB96B90E}" destId="{1BC3F47B-F960-47D8-9A43-75166662116F}" srcOrd="3" destOrd="0" presId="urn:microsoft.com/office/officeart/2005/8/layout/cycle4#1"/>
    <dgm:cxn modelId="{5CE2AB48-036C-4D34-BBCE-C5390B28D61A}" type="presParOf" srcId="{F8C45416-D18A-4FE8-92A4-975EDB96B90E}" destId="{888F14F6-26F3-4A82-BA1F-2A51FE8A13CA}" srcOrd="4" destOrd="0" presId="urn:microsoft.com/office/officeart/2005/8/layout/cycle4#1"/>
    <dgm:cxn modelId="{93EA31D1-A553-4D52-AFDA-57FAF642B4D1}" type="presParOf" srcId="{2BA22B95-2F33-4127-A6D4-ECA4E1AE4493}" destId="{380CDE3C-C033-4C9E-A840-AE1C78474369}" srcOrd="2" destOrd="0" presId="urn:microsoft.com/office/officeart/2005/8/layout/cycle4#1"/>
    <dgm:cxn modelId="{0F930F8F-BAF9-479F-AE81-E4EC4D766F4E}" type="presParOf" srcId="{2BA22B95-2F33-4127-A6D4-ECA4E1AE4493}" destId="{834C0E5E-2B16-4747-8DC9-9B25A0673308}"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6CDC9-DCF8-4DDF-B62D-385FC50A535B}">
      <dsp:nvSpPr>
        <dsp:cNvPr id="0" name=""/>
        <dsp:cNvSpPr/>
      </dsp:nvSpPr>
      <dsp:spPr>
        <a:xfrm>
          <a:off x="4868399" y="3284918"/>
          <a:ext cx="2386396" cy="1545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Cleared/</a:t>
          </a:r>
          <a:r>
            <a:rPr lang="en-US" sz="1200" kern="1200" dirty="0" err="1" smtClean="0"/>
            <a:t>Uncleared</a:t>
          </a:r>
          <a:endParaRPr lang="en-US" sz="1200" kern="1200" dirty="0"/>
        </a:p>
        <a:p>
          <a:pPr marL="114300" lvl="1" indent="-114300" algn="l" defTabSz="533400">
            <a:lnSpc>
              <a:spcPct val="90000"/>
            </a:lnSpc>
            <a:spcBef>
              <a:spcPct val="0"/>
            </a:spcBef>
            <a:spcAft>
              <a:spcPct val="15000"/>
            </a:spcAft>
            <a:buChar char="••"/>
          </a:pPr>
          <a:r>
            <a:rPr lang="en-US" sz="1200" kern="1200" dirty="0" smtClean="0"/>
            <a:t>Principal advisor to GSC</a:t>
          </a:r>
          <a:endParaRPr lang="en-US" sz="1200" kern="1200" dirty="0"/>
        </a:p>
        <a:p>
          <a:pPr marL="114300" lvl="1" indent="-114300" algn="l" defTabSz="533400">
            <a:lnSpc>
              <a:spcPct val="90000"/>
            </a:lnSpc>
            <a:spcBef>
              <a:spcPct val="0"/>
            </a:spcBef>
            <a:spcAft>
              <a:spcPct val="15000"/>
            </a:spcAft>
            <a:buChar char="••"/>
          </a:pPr>
          <a:r>
            <a:rPr lang="en-US" sz="1200" kern="1200" dirty="0" smtClean="0"/>
            <a:t>Executes GSC Plans</a:t>
          </a:r>
          <a:endParaRPr lang="en-US" sz="1200" kern="1200" dirty="0"/>
        </a:p>
      </dsp:txBody>
      <dsp:txXfrm>
        <a:off x="5618275" y="3705336"/>
        <a:ext cx="1602563" cy="1091469"/>
      </dsp:txXfrm>
    </dsp:sp>
    <dsp:sp modelId="{EAD66AF7-C084-447E-8EA6-2556F62B6A09}">
      <dsp:nvSpPr>
        <dsp:cNvPr id="0" name=""/>
        <dsp:cNvSpPr/>
      </dsp:nvSpPr>
      <dsp:spPr>
        <a:xfrm>
          <a:off x="974804" y="3284918"/>
          <a:ext cx="2386396" cy="1545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Cleared</a:t>
          </a:r>
          <a:endParaRPr lang="en-US" sz="1200" kern="1200" dirty="0"/>
        </a:p>
        <a:p>
          <a:pPr marL="114300" lvl="1" indent="-114300" algn="l" defTabSz="533400">
            <a:lnSpc>
              <a:spcPct val="90000"/>
            </a:lnSpc>
            <a:spcBef>
              <a:spcPct val="0"/>
            </a:spcBef>
            <a:spcAft>
              <a:spcPct val="15000"/>
            </a:spcAft>
            <a:buChar char="••"/>
          </a:pPr>
          <a:r>
            <a:rPr lang="en-US" sz="1200" kern="1200" dirty="0" smtClean="0"/>
            <a:t>Ensure implementation &amp; monitoring of SSA</a:t>
          </a:r>
          <a:endParaRPr lang="en-US" sz="1200" kern="1200" dirty="0"/>
        </a:p>
        <a:p>
          <a:pPr marL="114300" lvl="1" indent="-114300" algn="l" defTabSz="533400">
            <a:lnSpc>
              <a:spcPct val="90000"/>
            </a:lnSpc>
            <a:spcBef>
              <a:spcPct val="0"/>
            </a:spcBef>
            <a:spcAft>
              <a:spcPct val="15000"/>
            </a:spcAft>
            <a:buChar char="••"/>
          </a:pPr>
          <a:r>
            <a:rPr lang="en-US" sz="1200" kern="1200" dirty="0" smtClean="0"/>
            <a:t>DSS Reporting</a:t>
          </a:r>
          <a:endParaRPr lang="en-US" sz="1200" kern="1200" dirty="0"/>
        </a:p>
      </dsp:txBody>
      <dsp:txXfrm>
        <a:off x="1008761" y="3705336"/>
        <a:ext cx="1602563" cy="1091469"/>
      </dsp:txXfrm>
    </dsp:sp>
    <dsp:sp modelId="{B5F10102-2BF4-4237-8B39-BFA9D9151910}">
      <dsp:nvSpPr>
        <dsp:cNvPr id="0" name=""/>
        <dsp:cNvSpPr/>
      </dsp:nvSpPr>
      <dsp:spPr>
        <a:xfrm>
          <a:off x="4868399" y="0"/>
          <a:ext cx="2386396" cy="1545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Uncleared</a:t>
          </a:r>
          <a:endParaRPr lang="en-US" sz="1200" kern="1200" dirty="0"/>
        </a:p>
        <a:p>
          <a:pPr marL="114300" lvl="1" indent="-114300" algn="l" defTabSz="533400">
            <a:lnSpc>
              <a:spcPct val="90000"/>
            </a:lnSpc>
            <a:spcBef>
              <a:spcPct val="0"/>
            </a:spcBef>
            <a:spcAft>
              <a:spcPct val="15000"/>
            </a:spcAft>
            <a:buChar char="••"/>
          </a:pPr>
          <a:r>
            <a:rPr lang="en-US" sz="1200" kern="1200" dirty="0" smtClean="0"/>
            <a:t>No Classified info</a:t>
          </a:r>
          <a:endParaRPr lang="en-US" sz="1200" kern="1200" dirty="0"/>
        </a:p>
        <a:p>
          <a:pPr marL="114300" lvl="1" indent="-114300" algn="l" defTabSz="533400">
            <a:lnSpc>
              <a:spcPct val="90000"/>
            </a:lnSpc>
            <a:spcBef>
              <a:spcPct val="0"/>
            </a:spcBef>
            <a:spcAft>
              <a:spcPct val="15000"/>
            </a:spcAft>
            <a:buChar char="••"/>
          </a:pPr>
          <a:r>
            <a:rPr lang="en-US" sz="1200" kern="1200" dirty="0" smtClean="0"/>
            <a:t>No influence on classified or CUI</a:t>
          </a:r>
          <a:endParaRPr lang="en-US" sz="1200" kern="1200" dirty="0"/>
        </a:p>
        <a:p>
          <a:pPr marL="114300" lvl="1" indent="-114300" algn="l" defTabSz="533400">
            <a:lnSpc>
              <a:spcPct val="90000"/>
            </a:lnSpc>
            <a:spcBef>
              <a:spcPct val="0"/>
            </a:spcBef>
            <a:spcAft>
              <a:spcPct val="15000"/>
            </a:spcAft>
            <a:buChar char="••"/>
          </a:pPr>
          <a:r>
            <a:rPr lang="en-US" sz="1200" kern="1200" dirty="0" smtClean="0"/>
            <a:t>Steers business only</a:t>
          </a:r>
          <a:endParaRPr lang="en-US" sz="1200" kern="1200" dirty="0"/>
        </a:p>
      </dsp:txBody>
      <dsp:txXfrm>
        <a:off x="5618275" y="33957"/>
        <a:ext cx="1602563" cy="1091469"/>
      </dsp:txXfrm>
    </dsp:sp>
    <dsp:sp modelId="{B985A654-B6A0-4066-9DD5-E4DB12AAEDDB}">
      <dsp:nvSpPr>
        <dsp:cNvPr id="0" name=""/>
        <dsp:cNvSpPr/>
      </dsp:nvSpPr>
      <dsp:spPr>
        <a:xfrm>
          <a:off x="974804" y="0"/>
          <a:ext cx="2386396" cy="1545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Establish GSC Plans (TCP, ECP, SPP)</a:t>
          </a:r>
          <a:endParaRPr lang="en-US" sz="1200" kern="1200" dirty="0"/>
        </a:p>
        <a:p>
          <a:pPr marL="114300" lvl="1" indent="-114300" algn="l" defTabSz="533400">
            <a:lnSpc>
              <a:spcPct val="90000"/>
            </a:lnSpc>
            <a:spcBef>
              <a:spcPct val="0"/>
            </a:spcBef>
            <a:spcAft>
              <a:spcPct val="15000"/>
            </a:spcAft>
            <a:buChar char="••"/>
          </a:pPr>
          <a:r>
            <a:rPr lang="en-US" sz="1200" kern="1200" dirty="0" smtClean="0"/>
            <a:t>Visit Authority</a:t>
          </a:r>
          <a:endParaRPr lang="en-US" sz="1200" kern="1200" dirty="0"/>
        </a:p>
        <a:p>
          <a:pPr marL="114300" lvl="1" indent="-114300" algn="l" defTabSz="533400">
            <a:lnSpc>
              <a:spcPct val="90000"/>
            </a:lnSpc>
            <a:spcBef>
              <a:spcPct val="0"/>
            </a:spcBef>
            <a:spcAft>
              <a:spcPct val="15000"/>
            </a:spcAft>
            <a:buChar char="••"/>
          </a:pPr>
          <a:r>
            <a:rPr lang="en-US" sz="1200" kern="1200" dirty="0" smtClean="0"/>
            <a:t>Shareholders</a:t>
          </a:r>
          <a:endParaRPr lang="en-US" sz="1200" kern="1200" dirty="0"/>
        </a:p>
        <a:p>
          <a:pPr marL="114300" lvl="1" indent="-114300" algn="l" defTabSz="533400">
            <a:lnSpc>
              <a:spcPct val="90000"/>
            </a:lnSpc>
            <a:spcBef>
              <a:spcPct val="0"/>
            </a:spcBef>
            <a:spcAft>
              <a:spcPct val="15000"/>
            </a:spcAft>
            <a:buChar char="••"/>
          </a:pPr>
          <a:r>
            <a:rPr lang="en-US" sz="1200" kern="1200" dirty="0" smtClean="0"/>
            <a:t>Compensation </a:t>
          </a:r>
          <a:endParaRPr lang="en-US" sz="1200" kern="1200" dirty="0"/>
        </a:p>
      </dsp:txBody>
      <dsp:txXfrm>
        <a:off x="1008761" y="33957"/>
        <a:ext cx="1602563" cy="1091469"/>
      </dsp:txXfrm>
    </dsp:sp>
    <dsp:sp modelId="{90BF455D-2C0A-4786-A650-62E7891FFFA6}">
      <dsp:nvSpPr>
        <dsp:cNvPr id="0" name=""/>
        <dsp:cNvSpPr/>
      </dsp:nvSpPr>
      <dsp:spPr>
        <a:xfrm>
          <a:off x="1974771" y="275353"/>
          <a:ext cx="2091720" cy="2091720"/>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Outside Directors</a:t>
          </a:r>
        </a:p>
        <a:p>
          <a:pPr lvl="0" algn="ctr" defTabSz="666750">
            <a:lnSpc>
              <a:spcPct val="90000"/>
            </a:lnSpc>
            <a:spcBef>
              <a:spcPct val="0"/>
            </a:spcBef>
            <a:spcAft>
              <a:spcPct val="35000"/>
            </a:spcAft>
          </a:pPr>
          <a:r>
            <a:rPr lang="en-US" sz="1500" kern="1200" dirty="0" smtClean="0"/>
            <a:t>(Impartial Oversight - DSS Approved)</a:t>
          </a:r>
          <a:endParaRPr lang="en-US" sz="1500" kern="1200" dirty="0"/>
        </a:p>
      </dsp:txBody>
      <dsp:txXfrm>
        <a:off x="2587422" y="888004"/>
        <a:ext cx="1479069" cy="1479069"/>
      </dsp:txXfrm>
    </dsp:sp>
    <dsp:sp modelId="{6E5AD353-7D74-4AEC-9783-8FFC598F57A4}">
      <dsp:nvSpPr>
        <dsp:cNvPr id="0" name=""/>
        <dsp:cNvSpPr/>
      </dsp:nvSpPr>
      <dsp:spPr>
        <a:xfrm rot="5400000">
          <a:off x="4163107" y="275353"/>
          <a:ext cx="2091720" cy="2091720"/>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Inside Directors</a:t>
          </a:r>
          <a:endParaRPr lang="en-US" sz="1500" kern="1200" dirty="0"/>
        </a:p>
      </dsp:txBody>
      <dsp:txXfrm rot="-5400000">
        <a:off x="4163107" y="888004"/>
        <a:ext cx="1479069" cy="1479069"/>
      </dsp:txXfrm>
    </dsp:sp>
    <dsp:sp modelId="{21EAD491-9804-4CF9-9DD1-C576FBF340AC}">
      <dsp:nvSpPr>
        <dsp:cNvPr id="0" name=""/>
        <dsp:cNvSpPr/>
      </dsp:nvSpPr>
      <dsp:spPr>
        <a:xfrm rot="10800000">
          <a:off x="4163107" y="2463689"/>
          <a:ext cx="2091720" cy="209172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Key Management Personnel (Secretary, FSO, TCO/ECO, etc.)</a:t>
          </a:r>
          <a:endParaRPr lang="en-US" sz="1500" kern="1200" dirty="0"/>
        </a:p>
      </dsp:txBody>
      <dsp:txXfrm rot="10800000">
        <a:off x="4163107" y="2463689"/>
        <a:ext cx="1479069" cy="1479069"/>
      </dsp:txXfrm>
    </dsp:sp>
    <dsp:sp modelId="{1BC3F47B-F960-47D8-9A43-75166662116F}">
      <dsp:nvSpPr>
        <dsp:cNvPr id="0" name=""/>
        <dsp:cNvSpPr/>
      </dsp:nvSpPr>
      <dsp:spPr>
        <a:xfrm rot="16200000">
          <a:off x="1974771" y="2463689"/>
          <a:ext cx="2091720" cy="2091720"/>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Government Security Committee</a:t>
          </a:r>
          <a:endParaRPr lang="en-US" sz="1500" kern="1200" dirty="0"/>
        </a:p>
      </dsp:txBody>
      <dsp:txXfrm rot="5400000">
        <a:off x="2587422" y="2463689"/>
        <a:ext cx="1479069" cy="1479069"/>
      </dsp:txXfrm>
    </dsp:sp>
    <dsp:sp modelId="{380CDE3C-C033-4C9E-A840-AE1C78474369}">
      <dsp:nvSpPr>
        <dsp:cNvPr id="0" name=""/>
        <dsp:cNvSpPr/>
      </dsp:nvSpPr>
      <dsp:spPr>
        <a:xfrm>
          <a:off x="3738837" y="2443774"/>
          <a:ext cx="722199" cy="62799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C0E5E-2B16-4747-8DC9-9B25A0673308}">
      <dsp:nvSpPr>
        <dsp:cNvPr id="0" name=""/>
        <dsp:cNvSpPr/>
      </dsp:nvSpPr>
      <dsp:spPr>
        <a:xfrm rot="10800000">
          <a:off x="3733803" y="3581398"/>
          <a:ext cx="722199" cy="62799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F18A8-29C1-460E-8E00-97FD74A59559}" type="datetimeFigureOut">
              <a:rPr lang="en-US" smtClean="0"/>
              <a:pPr/>
              <a:t>4/21/2011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A3505-59CA-4E44-8C55-644E5371AF79}" type="slidenum">
              <a:rPr lang="en-US" smtClean="0"/>
              <a:pPr/>
              <a:t>‹#›</a:t>
            </a:fld>
            <a:endParaRPr lang="en-US"/>
          </a:p>
        </p:txBody>
      </p:sp>
    </p:spTree>
    <p:extLst>
      <p:ext uri="{BB962C8B-B14F-4D97-AF65-F5344CB8AC3E}">
        <p14:creationId xmlns:p14="http://schemas.microsoft.com/office/powerpoint/2010/main" val="222737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200" dirty="0" smtClean="0"/>
              <a:t>U.S. company is considered under FOCI whenever a foreign interest has the power, direct or indirect, whether or not exercised, and whether or not exercisable through ownership of the U.S. company’s securities, by contractual arrangement or other means, to direct or decide matters affecting the management or operations of that company.</a:t>
            </a:r>
          </a:p>
          <a:p>
            <a:pPr>
              <a:lnSpc>
                <a:spcPct val="80000"/>
              </a:lnSpc>
            </a:pPr>
            <a:r>
              <a:rPr lang="en-US" sz="1200" dirty="0" smtClean="0"/>
              <a:t>“Protective measures are intended to insulate contractor facilities from undue foreign control and influence and to reduce the risk of unauthorized foreign access to classified information.” (GAO)</a:t>
            </a:r>
          </a:p>
          <a:p>
            <a:endParaRPr lang="en-US" dirty="0"/>
          </a:p>
        </p:txBody>
      </p:sp>
      <p:sp>
        <p:nvSpPr>
          <p:cNvPr id="4" name="Slide Number Placeholder 3"/>
          <p:cNvSpPr>
            <a:spLocks noGrp="1"/>
          </p:cNvSpPr>
          <p:nvPr>
            <p:ph type="sldNum" sz="quarter" idx="10"/>
          </p:nvPr>
        </p:nvSpPr>
        <p:spPr/>
        <p:txBody>
          <a:bodyPr/>
          <a:lstStyle/>
          <a:p>
            <a:fld id="{09FA3505-59CA-4E44-8C55-644E5371AF79}"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FOCI is a security threat to critical U.S.</a:t>
            </a:r>
            <a:r>
              <a:rPr lang="en-US" baseline="0" dirty="0" smtClean="0"/>
              <a:t> infrastructure.  Since 2001, direct foreign investment into certain U.S. industries has been on the rise: communications systems, Foreign Investment in the U.S. thru acquisitions, mergers, and takeovers, and entities handling classified information.</a:t>
            </a:r>
          </a:p>
          <a:p>
            <a:r>
              <a:rPr lang="en-US" baseline="0" dirty="0" smtClean="0"/>
              <a:t>Five base areas for unclassified issues: (1) personnel screening (2) outsourcing (3) visitation (4) routing (5) network security. </a:t>
            </a:r>
            <a:endParaRPr lang="en-US" dirty="0"/>
          </a:p>
        </p:txBody>
      </p:sp>
      <p:sp>
        <p:nvSpPr>
          <p:cNvPr id="4" name="Slide Number Placeholder 3"/>
          <p:cNvSpPr>
            <a:spLocks noGrp="1"/>
          </p:cNvSpPr>
          <p:nvPr>
            <p:ph type="sldNum" sz="quarter" idx="10"/>
          </p:nvPr>
        </p:nvSpPr>
        <p:spPr/>
        <p:txBody>
          <a:bodyPr/>
          <a:lstStyle/>
          <a:p>
            <a:fld id="{09FA3505-59CA-4E44-8C55-644E5371AF79}"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 16 Months to approve from filing date.</a:t>
            </a:r>
          </a:p>
          <a:p>
            <a:r>
              <a:rPr lang="en-US" dirty="0" smtClean="0"/>
              <a:t>DSS: (goal is 120 Days)</a:t>
            </a:r>
          </a:p>
          <a:p>
            <a:r>
              <a:rPr lang="en-US" dirty="0" smtClean="0"/>
              <a:t>30 Day review</a:t>
            </a:r>
          </a:p>
          <a:p>
            <a:r>
              <a:rPr lang="en-US" dirty="0" smtClean="0"/>
              <a:t>45 Day investigation</a:t>
            </a:r>
          </a:p>
          <a:p>
            <a:r>
              <a:rPr lang="en-US" dirty="0" smtClean="0"/>
              <a:t>Ongoing</a:t>
            </a:r>
            <a:r>
              <a:rPr lang="en-US" baseline="0" dirty="0" smtClean="0"/>
              <a:t> Mitigation</a:t>
            </a:r>
          </a:p>
          <a:p>
            <a:r>
              <a:rPr lang="en-US" baseline="0" dirty="0" smtClean="0"/>
              <a:t>30-60 Days for NID</a:t>
            </a:r>
            <a:endParaRPr lang="en-US" dirty="0"/>
          </a:p>
        </p:txBody>
      </p:sp>
      <p:sp>
        <p:nvSpPr>
          <p:cNvPr id="4" name="Slide Number Placeholder 3"/>
          <p:cNvSpPr>
            <a:spLocks noGrp="1"/>
          </p:cNvSpPr>
          <p:nvPr>
            <p:ph type="sldNum" sz="quarter" idx="10"/>
          </p:nvPr>
        </p:nvSpPr>
        <p:spPr/>
        <p:txBody>
          <a:bodyPr/>
          <a:lstStyle/>
          <a:p>
            <a:fld id="{09FA3505-59CA-4E44-8C55-644E5371AF79}"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A07C0-5D09-45E8-9D1B-772C87C2F46B}" type="slidenum">
              <a:rPr lang="en-US"/>
              <a:pPr/>
              <a:t>14</a:t>
            </a:fld>
            <a:endParaRPr lang="en-US"/>
          </a:p>
        </p:txBody>
      </p:sp>
      <p:sp>
        <p:nvSpPr>
          <p:cNvPr id="732162" name="Rectangle 2"/>
          <p:cNvSpPr>
            <a:spLocks noGrp="1" noRot="1" noChangeAspect="1" noChangeArrowheads="1" noTextEdit="1"/>
          </p:cNvSpPr>
          <p:nvPr>
            <p:ph type="sldImg"/>
          </p:nvPr>
        </p:nvSpPr>
        <p:spPr>
          <a:xfrm>
            <a:off x="1144588" y="688975"/>
            <a:ext cx="4570412" cy="3427413"/>
          </a:xfrm>
          <a:ln/>
        </p:spPr>
      </p:sp>
      <p:sp>
        <p:nvSpPr>
          <p:cNvPr id="732163" name="Rectangle 3"/>
          <p:cNvSpPr>
            <a:spLocks noGrp="1" noChangeArrowheads="1"/>
          </p:cNvSpPr>
          <p:nvPr>
            <p:ph type="body" idx="1"/>
          </p:nvPr>
        </p:nvSpPr>
        <p:spPr>
          <a:xfrm>
            <a:off x="685491" y="4344259"/>
            <a:ext cx="5487021" cy="4111836"/>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5F239-54E5-4818-B899-18252EB660EA}" type="slidenum">
              <a:rPr lang="en-US"/>
              <a:pPr/>
              <a:t>16</a:t>
            </a:fld>
            <a:endParaRPr lang="en-US"/>
          </a:p>
        </p:txBody>
      </p:sp>
      <p:sp>
        <p:nvSpPr>
          <p:cNvPr id="726018" name="Rectangle 2"/>
          <p:cNvSpPr>
            <a:spLocks noGrp="1" noRot="1" noChangeAspect="1" noChangeArrowheads="1" noTextEdit="1"/>
          </p:cNvSpPr>
          <p:nvPr>
            <p:ph type="sldImg"/>
          </p:nvPr>
        </p:nvSpPr>
        <p:spPr>
          <a:xfrm>
            <a:off x="1144588" y="685800"/>
            <a:ext cx="4572000" cy="3429000"/>
          </a:xfrm>
          <a:ln/>
        </p:spPr>
      </p:sp>
      <p:sp>
        <p:nvSpPr>
          <p:cNvPr id="726019" name="Rectangle 3"/>
          <p:cNvSpPr>
            <a:spLocks noGrp="1" noChangeArrowheads="1"/>
          </p:cNvSpPr>
          <p:nvPr>
            <p:ph type="body" idx="1"/>
          </p:nvPr>
        </p:nvSpPr>
        <p:spPr>
          <a:xfrm>
            <a:off x="685491" y="4344259"/>
            <a:ext cx="5487021" cy="4114956"/>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“Consistent application of the guideline requires that any clearance be denied or revoked unless the applicant surrenders the foreign passport or obtains official approval for its use from the appropriate agency of the United States Government.”</a:t>
            </a:r>
            <a:endParaRPr lang="en-US" dirty="0"/>
          </a:p>
        </p:txBody>
      </p:sp>
      <p:sp>
        <p:nvSpPr>
          <p:cNvPr id="4" name="Slide Number Placeholder 3"/>
          <p:cNvSpPr>
            <a:spLocks noGrp="1"/>
          </p:cNvSpPr>
          <p:nvPr>
            <p:ph type="sldNum" sz="quarter" idx="10"/>
          </p:nvPr>
        </p:nvSpPr>
        <p:spPr/>
        <p:txBody>
          <a:bodyPr/>
          <a:lstStyle/>
          <a:p>
            <a:fld id="{09FA3505-59CA-4E44-8C55-644E5371AF79}"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7A189-8D55-4D14-A777-EDA8166E26B9}" type="slidenum">
              <a:rPr lang="en-US"/>
              <a:pPr/>
              <a:t>19</a:t>
            </a:fld>
            <a:endParaRPr lang="en-US"/>
          </a:p>
        </p:txBody>
      </p:sp>
      <p:sp>
        <p:nvSpPr>
          <p:cNvPr id="787458" name="Rectangle 2"/>
          <p:cNvSpPr>
            <a:spLocks noGrp="1" noRot="1" noChangeAspect="1" noChangeArrowheads="1" noTextEdit="1"/>
          </p:cNvSpPr>
          <p:nvPr>
            <p:ph type="sldImg"/>
          </p:nvPr>
        </p:nvSpPr>
        <p:spPr>
          <a:ln/>
        </p:spPr>
      </p:sp>
      <p:sp>
        <p:nvSpPr>
          <p:cNvPr id="78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2EF9E-CC90-4085-B6B9-C8514888A9F5}" type="slidenum">
              <a:rPr lang="en-US"/>
              <a:pPr/>
              <a:t>22</a:t>
            </a:fld>
            <a:endParaRPr lang="en-US"/>
          </a:p>
        </p:txBody>
      </p:sp>
      <p:sp>
        <p:nvSpPr>
          <p:cNvPr id="785410" name="Rectangle 2"/>
          <p:cNvSpPr>
            <a:spLocks noGrp="1" noRot="1" noChangeAspect="1" noChangeArrowheads="1" noTextEdit="1"/>
          </p:cNvSpPr>
          <p:nvPr>
            <p:ph type="sldImg"/>
          </p:nvPr>
        </p:nvSpPr>
        <p:spPr>
          <a:xfrm>
            <a:off x="1144588" y="685800"/>
            <a:ext cx="4570412" cy="3427413"/>
          </a:xfrm>
          <a:ln/>
        </p:spPr>
      </p:sp>
      <p:sp>
        <p:nvSpPr>
          <p:cNvPr id="785411" name="Rectangle 3"/>
          <p:cNvSpPr>
            <a:spLocks noGrp="1" noChangeArrowheads="1"/>
          </p:cNvSpPr>
          <p:nvPr>
            <p:ph type="body" idx="1"/>
          </p:nvPr>
        </p:nvSpPr>
        <p:spPr>
          <a:xfrm>
            <a:off x="685491" y="4344259"/>
            <a:ext cx="5487021" cy="4114956"/>
          </a:xfrm>
        </p:spPr>
        <p:txBody>
          <a:bodyPr/>
          <a:lstStyle/>
          <a:p>
            <a:pPr marL="228600" indent="-22860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013DE6-C31F-4294-B2E6-1063BCD61D4F}"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13DE6-C31F-4294-B2E6-1063BCD61D4F}"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13DE6-C31F-4294-B2E6-1063BCD61D4F}"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101600"/>
            <a:ext cx="82296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2538"/>
            <a:ext cx="4038600" cy="5059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52538"/>
            <a:ext cx="4038600" cy="2452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57625"/>
            <a:ext cx="40386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5754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7023100" y="6562725"/>
            <a:ext cx="2133600" cy="476250"/>
          </a:xfrm>
        </p:spPr>
        <p:txBody>
          <a:bodyPr/>
          <a:lstStyle>
            <a:lvl1pPr>
              <a:defRPr/>
            </a:lvl1pPr>
          </a:lstStyle>
          <a:p>
            <a:fld id="{06164F41-15A3-444F-B6BB-7CCA9FA56A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13DE6-C31F-4294-B2E6-1063BCD61D4F}"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13DE6-C31F-4294-B2E6-1063BCD61D4F}"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013DE6-C31F-4294-B2E6-1063BCD61D4F}"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013DE6-C31F-4294-B2E6-1063BCD61D4F}" type="datetimeFigureOut">
              <a:rPr lang="en-US" smtClean="0"/>
              <a:pPr/>
              <a:t>4/21/2011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013DE6-C31F-4294-B2E6-1063BCD61D4F}" type="datetimeFigureOut">
              <a:rPr lang="en-US" smtClean="0"/>
              <a:pPr/>
              <a:t>4/21/2011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13DE6-C31F-4294-B2E6-1063BCD61D4F}" type="datetimeFigureOut">
              <a:rPr lang="en-US" smtClean="0"/>
              <a:pPr/>
              <a:t>4/21/2011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13DE6-C31F-4294-B2E6-1063BCD61D4F}"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13DE6-C31F-4294-B2E6-1063BCD61D4F}"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6F98A-80F9-41D7-B1A2-C316C81193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13DE6-C31F-4294-B2E6-1063BCD61D4F}" type="datetimeFigureOut">
              <a:rPr lang="en-US" smtClean="0"/>
              <a:pPr/>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6F98A-80F9-41D7-B1A2-C316C8119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png"/><Relationship Id="rId1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16.wmf"/><Relationship Id="rId4" Type="http://schemas.openxmlformats.org/officeDocument/2006/relationships/image" Target="../media/image18.png"/><Relationship Id="rId9" Type="http://schemas.openxmlformats.org/officeDocument/2006/relationships/oleObject" Target="../embeddings/oleObject1.bin"/><Relationship Id="rId1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nformationweek.com/news/government/policy/showArticle.jhtml?articleID=228300179&amp;subSection=All+Stor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35.pn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16.wmf"/><Relationship Id="rId10" Type="http://schemas.openxmlformats.org/officeDocument/2006/relationships/image" Target="../media/image36.png"/><Relationship Id="rId4" Type="http://schemas.openxmlformats.org/officeDocument/2006/relationships/oleObject" Target="../embeddings/oleObject2.bin"/><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defenselink.mil/policy/sections/policy_offices/dtsa" TargetMode="External"/><Relationship Id="rId13" Type="http://schemas.openxmlformats.org/officeDocument/2006/relationships/image" Target="../media/image46.gif"/><Relationship Id="rId18" Type="http://schemas.openxmlformats.org/officeDocument/2006/relationships/image" Target="../media/image51.jpeg"/><Relationship Id="rId26" Type="http://schemas.openxmlformats.org/officeDocument/2006/relationships/hyperlink" Target="http://www.dtra.mil/" TargetMode="External"/><Relationship Id="rId3" Type="http://schemas.openxmlformats.org/officeDocument/2006/relationships/image" Target="../media/image2.png"/><Relationship Id="rId21" Type="http://schemas.openxmlformats.org/officeDocument/2006/relationships/image" Target="../media/image54.png"/><Relationship Id="rId7" Type="http://schemas.openxmlformats.org/officeDocument/2006/relationships/image" Target="../media/image41.jpeg"/><Relationship Id="rId12" Type="http://schemas.openxmlformats.org/officeDocument/2006/relationships/image" Target="../media/image45.jpeg"/><Relationship Id="rId17" Type="http://schemas.openxmlformats.org/officeDocument/2006/relationships/image" Target="../media/image50.png"/><Relationship Id="rId25" Type="http://schemas.openxmlformats.org/officeDocument/2006/relationships/image" Target="../media/image58.jpeg"/><Relationship Id="rId2" Type="http://schemas.openxmlformats.org/officeDocument/2006/relationships/slideLayout" Target="../slideLayouts/slideLayout2.xml"/><Relationship Id="rId16" Type="http://schemas.openxmlformats.org/officeDocument/2006/relationships/image" Target="../media/image49.gif"/><Relationship Id="rId20" Type="http://schemas.openxmlformats.org/officeDocument/2006/relationships/image" Target="../media/image53.png"/><Relationship Id="rId29" Type="http://schemas.openxmlformats.org/officeDocument/2006/relationships/oleObject" Target="../embeddings/Microsoft_Word_97_-_2003_Document1.doc"/><Relationship Id="rId1" Type="http://schemas.openxmlformats.org/officeDocument/2006/relationships/vmlDrawing" Target="../drawings/vmlDrawing3.vml"/><Relationship Id="rId6" Type="http://schemas.openxmlformats.org/officeDocument/2006/relationships/hyperlink" Target="http://www.cbp.gov/" TargetMode="External"/><Relationship Id="rId11" Type="http://schemas.openxmlformats.org/officeDocument/2006/relationships/image" Target="../media/image44.jpeg"/><Relationship Id="rId24" Type="http://schemas.openxmlformats.org/officeDocument/2006/relationships/image" Target="../media/image57.jpeg"/><Relationship Id="rId32" Type="http://schemas.openxmlformats.org/officeDocument/2006/relationships/hyperlink" Target="http://www.bis.doc.gov/news/2010/2010eecc_eo.pdf" TargetMode="External"/><Relationship Id="rId5" Type="http://schemas.openxmlformats.org/officeDocument/2006/relationships/image" Target="../media/image40.jpeg"/><Relationship Id="rId15" Type="http://schemas.openxmlformats.org/officeDocument/2006/relationships/image" Target="../media/image48.jpeg"/><Relationship Id="rId23" Type="http://schemas.openxmlformats.org/officeDocument/2006/relationships/image" Target="../media/image56.jpeg"/><Relationship Id="rId28" Type="http://schemas.openxmlformats.org/officeDocument/2006/relationships/oleObject" Target="../embeddings/oleObject3.bin"/><Relationship Id="rId10" Type="http://schemas.openxmlformats.org/officeDocument/2006/relationships/image" Target="../media/image43.png"/><Relationship Id="rId19" Type="http://schemas.openxmlformats.org/officeDocument/2006/relationships/image" Target="../media/image52.jpeg"/><Relationship Id="rId31" Type="http://schemas.openxmlformats.org/officeDocument/2006/relationships/image" Target="../media/image60.jpeg"/><Relationship Id="rId4" Type="http://schemas.openxmlformats.org/officeDocument/2006/relationships/image" Target="../media/image39.gif"/><Relationship Id="rId9" Type="http://schemas.openxmlformats.org/officeDocument/2006/relationships/image" Target="../media/image42.jpeg"/><Relationship Id="rId14" Type="http://schemas.openxmlformats.org/officeDocument/2006/relationships/image" Target="../media/image47.png"/><Relationship Id="rId22" Type="http://schemas.openxmlformats.org/officeDocument/2006/relationships/image" Target="../media/image55.gif"/><Relationship Id="rId27" Type="http://schemas.openxmlformats.org/officeDocument/2006/relationships/image" Target="../media/image59.jpeg"/><Relationship Id="rId30"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hyperlink" Target="http://www.justice.gov/opa/pr/2010/March/10-crm-209.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4.wmf"/><Relationship Id="rId2" Type="http://schemas.openxmlformats.org/officeDocument/2006/relationships/control" Target="../activeX/activeX1.xml"/><Relationship Id="rId1" Type="http://schemas.openxmlformats.org/officeDocument/2006/relationships/vmlDrawing" Target="../drawings/vmlDrawing4.vml"/><Relationship Id="rId6" Type="http://schemas.openxmlformats.org/officeDocument/2006/relationships/image" Target="../media/image73.png"/><Relationship Id="rId5" Type="http://schemas.openxmlformats.org/officeDocument/2006/relationships/image" Target="../media/image2.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Howard.Rand@saabtraining.com" TargetMode="External"/><Relationship Id="rId7" Type="http://schemas.openxmlformats.org/officeDocument/2006/relationships/image" Target="../media/image2.png"/><Relationship Id="rId2" Type="http://schemas.openxmlformats.org/officeDocument/2006/relationships/hyperlink" Target="http://partneringforcompliance.org/index.html" TargetMode="External"/><Relationship Id="rId1" Type="http://schemas.openxmlformats.org/officeDocument/2006/relationships/slideLayout" Target="../slideLayouts/slideLayout2.xml"/><Relationship Id="rId6" Type="http://schemas.openxmlformats.org/officeDocument/2006/relationships/hyperlink" Target="http://www.gao.gov/products/GAO-05-681" TargetMode="External"/><Relationship Id="rId5" Type="http://schemas.openxmlformats.org/officeDocument/2006/relationships/hyperlink" Target="http://nispom.us/modules/wfdownloads/viewcat.php?start=10&amp;cid=15" TargetMode="External"/><Relationship Id="rId4" Type="http://schemas.openxmlformats.org/officeDocument/2006/relationships/hyperlink" Target="http://www.dss.mil/isp/foci/foci_info.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ss.mil/isp/foci/documents/sf32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gao.gov/new.items/d05681.pdf"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Is Foreign Influence Effecting your Business?</a:t>
            </a:r>
            <a:endParaRPr lang="en-US" dirty="0"/>
          </a:p>
        </p:txBody>
      </p:sp>
      <p:sp>
        <p:nvSpPr>
          <p:cNvPr id="3" name="Subtitle 2"/>
          <p:cNvSpPr>
            <a:spLocks noGrp="1"/>
          </p:cNvSpPr>
          <p:nvPr>
            <p:ph type="subTitle" idx="1"/>
          </p:nvPr>
        </p:nvSpPr>
        <p:spPr>
          <a:xfrm>
            <a:off x="228600" y="3886200"/>
            <a:ext cx="8686800" cy="1143000"/>
          </a:xfrm>
        </p:spPr>
        <p:txBody>
          <a:bodyPr>
            <a:normAutofit/>
          </a:bodyPr>
          <a:lstStyle/>
          <a:p>
            <a:r>
              <a:rPr lang="en-US" dirty="0" smtClean="0">
                <a:solidFill>
                  <a:schemeClr val="tx1"/>
                </a:solidFill>
              </a:rPr>
              <a:t>Foreign Owned, Controlled, or Influenced (FOCI) Defense Contractors</a:t>
            </a:r>
            <a:endParaRPr lang="en-US" dirty="0">
              <a:solidFill>
                <a:schemeClr val="tx1"/>
              </a:solidFill>
            </a:endParaRPr>
          </a:p>
        </p:txBody>
      </p:sp>
      <p:pic>
        <p:nvPicPr>
          <p:cNvPr id="4" name="Picture 10" descr="C:\Documents and Settings\taubmanjl\Local Settings\Temporary Internet Files\Content.IE5\J4U3X4SG\MCj04352400000[1].png"/>
          <p:cNvPicPr>
            <a:picLocks noChangeAspect="1" noChangeArrowheads="1"/>
          </p:cNvPicPr>
          <p:nvPr/>
        </p:nvPicPr>
        <p:blipFill>
          <a:blip r:embed="rId2" cstate="print"/>
          <a:srcRect/>
          <a:stretch>
            <a:fillRect/>
          </a:stretch>
        </p:blipFill>
        <p:spPr bwMode="auto">
          <a:xfrm>
            <a:off x="838200" y="4648200"/>
            <a:ext cx="2085253" cy="2370138"/>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2514600" y="533400"/>
            <a:ext cx="4059238" cy="685800"/>
          </a:xfrm>
          <a:prstGeom prst="rect">
            <a:avLst/>
          </a:prstGeom>
          <a:noFill/>
          <a:ln w="9525">
            <a:noFill/>
            <a:miter lim="800000"/>
            <a:headEnd/>
            <a:tailEnd/>
          </a:ln>
          <a:effectLst/>
        </p:spPr>
      </p:pic>
      <p:sp>
        <p:nvSpPr>
          <p:cNvPr id="6" name="Line 6"/>
          <p:cNvSpPr>
            <a:spLocks noChangeShapeType="1"/>
          </p:cNvSpPr>
          <p:nvPr/>
        </p:nvSpPr>
        <p:spPr bwMode="auto">
          <a:xfrm>
            <a:off x="533400" y="1524000"/>
            <a:ext cx="8077200" cy="0"/>
          </a:xfrm>
          <a:prstGeom prst="line">
            <a:avLst/>
          </a:prstGeom>
          <a:noFill/>
          <a:ln w="19050">
            <a:solidFill>
              <a:schemeClr val="tx1"/>
            </a:solidFill>
            <a:round/>
            <a:headEnd/>
            <a:tailEnd/>
          </a:ln>
          <a:effectLst/>
        </p:spPr>
        <p:txBody>
          <a:bodyPr/>
          <a:lstStyle/>
          <a:p>
            <a:endParaRPr lang="en-US"/>
          </a:p>
        </p:txBody>
      </p:sp>
      <p:sp>
        <p:nvSpPr>
          <p:cNvPr id="7" name="TextBox 6"/>
          <p:cNvSpPr txBox="1"/>
          <p:nvPr/>
        </p:nvSpPr>
        <p:spPr>
          <a:xfrm>
            <a:off x="4953000" y="5943600"/>
            <a:ext cx="3733800" cy="261610"/>
          </a:xfrm>
          <a:prstGeom prst="rect">
            <a:avLst/>
          </a:prstGeom>
          <a:noFill/>
        </p:spPr>
        <p:txBody>
          <a:bodyPr wrap="square" rtlCol="0">
            <a:spAutoFit/>
          </a:bodyPr>
          <a:lstStyle/>
          <a:p>
            <a:r>
              <a:rPr lang="en-US" sz="1100" dirty="0" smtClean="0"/>
              <a:t> FISWIG Annual Conference: 11/30/2010, Rev 1</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lide Number Placeholder 5"/>
          <p:cNvSpPr>
            <a:spLocks noGrp="1"/>
          </p:cNvSpPr>
          <p:nvPr>
            <p:ph type="sldNum" sz="quarter" idx="12"/>
          </p:nvPr>
        </p:nvSpPr>
        <p:spPr/>
        <p:txBody>
          <a:bodyPr/>
          <a:lstStyle/>
          <a:p>
            <a:fld id="{6D43DC0F-7378-4666-9C6D-A4787650CF87}" type="slidenum">
              <a:rPr lang="en-US"/>
              <a:pPr/>
              <a:t>10</a:t>
            </a:fld>
            <a:endParaRPr lang="en-US" dirty="0"/>
          </a:p>
        </p:txBody>
      </p:sp>
      <p:grpSp>
        <p:nvGrpSpPr>
          <p:cNvPr id="2" name="Group 308"/>
          <p:cNvGrpSpPr>
            <a:grpSpLocks/>
          </p:cNvGrpSpPr>
          <p:nvPr/>
        </p:nvGrpSpPr>
        <p:grpSpPr bwMode="auto">
          <a:xfrm>
            <a:off x="160338" y="2606675"/>
            <a:ext cx="8831262" cy="649287"/>
            <a:chOff x="125" y="1365"/>
            <a:chExt cx="5485" cy="343"/>
          </a:xfrm>
        </p:grpSpPr>
        <p:sp>
          <p:nvSpPr>
            <p:cNvPr id="813061" name="Rectangle 5"/>
            <p:cNvSpPr>
              <a:spLocks noChangeArrowheads="1"/>
            </p:cNvSpPr>
            <p:nvPr/>
          </p:nvSpPr>
          <p:spPr bwMode="auto">
            <a:xfrm flipH="1">
              <a:off x="125"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062" name="Rectangle 6"/>
            <p:cNvSpPr>
              <a:spLocks noChangeArrowheads="1"/>
            </p:cNvSpPr>
            <p:nvPr/>
          </p:nvSpPr>
          <p:spPr bwMode="auto">
            <a:xfrm flipH="1">
              <a:off x="260"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F</a:t>
              </a:r>
            </a:p>
          </p:txBody>
        </p:sp>
        <p:sp>
          <p:nvSpPr>
            <p:cNvPr id="813063" name="Rectangle 7"/>
            <p:cNvSpPr>
              <a:spLocks noChangeArrowheads="1"/>
            </p:cNvSpPr>
            <p:nvPr/>
          </p:nvSpPr>
          <p:spPr bwMode="auto">
            <a:xfrm flipH="1">
              <a:off x="399"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M</a:t>
              </a:r>
            </a:p>
          </p:txBody>
        </p:sp>
        <p:sp>
          <p:nvSpPr>
            <p:cNvPr id="813064" name="Rectangle 8"/>
            <p:cNvSpPr>
              <a:spLocks noChangeArrowheads="1"/>
            </p:cNvSpPr>
            <p:nvPr/>
          </p:nvSpPr>
          <p:spPr bwMode="auto">
            <a:xfrm flipH="1">
              <a:off x="537"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A</a:t>
              </a:r>
            </a:p>
          </p:txBody>
        </p:sp>
        <p:sp>
          <p:nvSpPr>
            <p:cNvPr id="813065" name="Rectangle 9"/>
            <p:cNvSpPr>
              <a:spLocks noChangeArrowheads="1"/>
            </p:cNvSpPr>
            <p:nvPr/>
          </p:nvSpPr>
          <p:spPr bwMode="auto">
            <a:xfrm flipH="1">
              <a:off x="813"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066" name="Rectangle 10"/>
            <p:cNvSpPr>
              <a:spLocks noChangeArrowheads="1"/>
            </p:cNvSpPr>
            <p:nvPr/>
          </p:nvSpPr>
          <p:spPr bwMode="auto">
            <a:xfrm flipH="1">
              <a:off x="675"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M</a:t>
              </a:r>
            </a:p>
          </p:txBody>
        </p:sp>
        <p:sp>
          <p:nvSpPr>
            <p:cNvPr id="813067" name="Rectangle 11"/>
            <p:cNvSpPr>
              <a:spLocks noChangeArrowheads="1"/>
            </p:cNvSpPr>
            <p:nvPr/>
          </p:nvSpPr>
          <p:spPr bwMode="auto">
            <a:xfrm flipH="1">
              <a:off x="952"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068" name="Rectangle 12"/>
            <p:cNvSpPr>
              <a:spLocks noChangeArrowheads="1"/>
            </p:cNvSpPr>
            <p:nvPr/>
          </p:nvSpPr>
          <p:spPr bwMode="auto">
            <a:xfrm flipH="1">
              <a:off x="1091"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A</a:t>
              </a:r>
            </a:p>
          </p:txBody>
        </p:sp>
        <p:sp>
          <p:nvSpPr>
            <p:cNvPr id="813069" name="Rectangle 13"/>
            <p:cNvSpPr>
              <a:spLocks noChangeArrowheads="1"/>
            </p:cNvSpPr>
            <p:nvPr/>
          </p:nvSpPr>
          <p:spPr bwMode="auto">
            <a:xfrm flipH="1">
              <a:off x="1229" y="1365"/>
              <a:ext cx="137"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S</a:t>
              </a:r>
            </a:p>
          </p:txBody>
        </p:sp>
        <p:sp>
          <p:nvSpPr>
            <p:cNvPr id="813070" name="Rectangle 14"/>
            <p:cNvSpPr>
              <a:spLocks noChangeArrowheads="1"/>
            </p:cNvSpPr>
            <p:nvPr/>
          </p:nvSpPr>
          <p:spPr bwMode="auto">
            <a:xfrm flipH="1">
              <a:off x="1366"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O</a:t>
              </a:r>
            </a:p>
          </p:txBody>
        </p:sp>
        <p:sp>
          <p:nvSpPr>
            <p:cNvPr id="813071" name="Rectangle 15"/>
            <p:cNvSpPr>
              <a:spLocks noChangeArrowheads="1"/>
            </p:cNvSpPr>
            <p:nvPr/>
          </p:nvSpPr>
          <p:spPr bwMode="auto">
            <a:xfrm flipH="1">
              <a:off x="1504"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N</a:t>
              </a:r>
            </a:p>
          </p:txBody>
        </p:sp>
        <p:sp>
          <p:nvSpPr>
            <p:cNvPr id="813072" name="Rectangle 16"/>
            <p:cNvSpPr>
              <a:spLocks noChangeArrowheads="1"/>
            </p:cNvSpPr>
            <p:nvPr/>
          </p:nvSpPr>
          <p:spPr bwMode="auto">
            <a:xfrm flipH="1">
              <a:off x="1643"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D</a:t>
              </a:r>
            </a:p>
          </p:txBody>
        </p:sp>
        <p:sp>
          <p:nvSpPr>
            <p:cNvPr id="813073" name="Rectangle 17"/>
            <p:cNvSpPr>
              <a:spLocks noChangeArrowheads="1"/>
            </p:cNvSpPr>
            <p:nvPr/>
          </p:nvSpPr>
          <p:spPr bwMode="auto">
            <a:xfrm flipH="1">
              <a:off x="1776"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074" name="Rectangle 18"/>
            <p:cNvSpPr>
              <a:spLocks noChangeArrowheads="1"/>
            </p:cNvSpPr>
            <p:nvPr/>
          </p:nvSpPr>
          <p:spPr bwMode="auto">
            <a:xfrm flipH="1">
              <a:off x="1905"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F</a:t>
              </a:r>
            </a:p>
          </p:txBody>
        </p:sp>
        <p:sp>
          <p:nvSpPr>
            <p:cNvPr id="813075" name="Rectangle 19"/>
            <p:cNvSpPr>
              <a:spLocks noChangeArrowheads="1"/>
            </p:cNvSpPr>
            <p:nvPr/>
          </p:nvSpPr>
          <p:spPr bwMode="auto">
            <a:xfrm flipH="1">
              <a:off x="2044"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M</a:t>
              </a:r>
            </a:p>
          </p:txBody>
        </p:sp>
        <p:sp>
          <p:nvSpPr>
            <p:cNvPr id="813076" name="Rectangle 20"/>
            <p:cNvSpPr>
              <a:spLocks noChangeArrowheads="1"/>
            </p:cNvSpPr>
            <p:nvPr/>
          </p:nvSpPr>
          <p:spPr bwMode="auto">
            <a:xfrm flipH="1">
              <a:off x="2182"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A</a:t>
              </a:r>
            </a:p>
          </p:txBody>
        </p:sp>
        <p:sp>
          <p:nvSpPr>
            <p:cNvPr id="813077" name="Rectangle 21"/>
            <p:cNvSpPr>
              <a:spLocks noChangeArrowheads="1"/>
            </p:cNvSpPr>
            <p:nvPr/>
          </p:nvSpPr>
          <p:spPr bwMode="auto">
            <a:xfrm flipH="1">
              <a:off x="2321"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M</a:t>
              </a:r>
            </a:p>
          </p:txBody>
        </p:sp>
        <p:sp>
          <p:nvSpPr>
            <p:cNvPr id="813078" name="Rectangle 22"/>
            <p:cNvSpPr>
              <a:spLocks noChangeArrowheads="1"/>
            </p:cNvSpPr>
            <p:nvPr/>
          </p:nvSpPr>
          <p:spPr bwMode="auto">
            <a:xfrm flipH="1">
              <a:off x="2459"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079" name="Rectangle 23"/>
            <p:cNvSpPr>
              <a:spLocks noChangeArrowheads="1"/>
            </p:cNvSpPr>
            <p:nvPr/>
          </p:nvSpPr>
          <p:spPr bwMode="auto">
            <a:xfrm flipH="1">
              <a:off x="2735"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A</a:t>
              </a:r>
            </a:p>
          </p:txBody>
        </p:sp>
        <p:sp>
          <p:nvSpPr>
            <p:cNvPr id="813080" name="Rectangle 24"/>
            <p:cNvSpPr>
              <a:spLocks noChangeArrowheads="1"/>
            </p:cNvSpPr>
            <p:nvPr/>
          </p:nvSpPr>
          <p:spPr bwMode="auto">
            <a:xfrm flipH="1">
              <a:off x="2594"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081" name="Rectangle 25"/>
            <p:cNvSpPr>
              <a:spLocks noChangeArrowheads="1"/>
            </p:cNvSpPr>
            <p:nvPr/>
          </p:nvSpPr>
          <p:spPr bwMode="auto">
            <a:xfrm flipH="1">
              <a:off x="2874"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S</a:t>
              </a:r>
            </a:p>
          </p:txBody>
        </p:sp>
        <p:sp>
          <p:nvSpPr>
            <p:cNvPr id="813082" name="Rectangle 26"/>
            <p:cNvSpPr>
              <a:spLocks noChangeArrowheads="1"/>
            </p:cNvSpPr>
            <p:nvPr/>
          </p:nvSpPr>
          <p:spPr bwMode="auto">
            <a:xfrm flipH="1">
              <a:off x="3012"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O</a:t>
              </a:r>
            </a:p>
          </p:txBody>
        </p:sp>
        <p:sp>
          <p:nvSpPr>
            <p:cNvPr id="813083" name="Rectangle 27"/>
            <p:cNvSpPr>
              <a:spLocks noChangeArrowheads="1"/>
            </p:cNvSpPr>
            <p:nvPr/>
          </p:nvSpPr>
          <p:spPr bwMode="auto">
            <a:xfrm flipH="1">
              <a:off x="3150"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N</a:t>
              </a:r>
            </a:p>
          </p:txBody>
        </p:sp>
        <p:sp>
          <p:nvSpPr>
            <p:cNvPr id="813084" name="Rectangle 28"/>
            <p:cNvSpPr>
              <a:spLocks noChangeArrowheads="1"/>
            </p:cNvSpPr>
            <p:nvPr/>
          </p:nvSpPr>
          <p:spPr bwMode="auto">
            <a:xfrm flipH="1">
              <a:off x="3288"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D</a:t>
              </a:r>
            </a:p>
          </p:txBody>
        </p:sp>
        <p:sp>
          <p:nvSpPr>
            <p:cNvPr id="813085" name="Rectangle 29"/>
            <p:cNvSpPr>
              <a:spLocks noChangeArrowheads="1"/>
            </p:cNvSpPr>
            <p:nvPr/>
          </p:nvSpPr>
          <p:spPr bwMode="auto">
            <a:xfrm flipH="1">
              <a:off x="3427"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086" name="Rectangle 30"/>
            <p:cNvSpPr>
              <a:spLocks noChangeArrowheads="1"/>
            </p:cNvSpPr>
            <p:nvPr/>
          </p:nvSpPr>
          <p:spPr bwMode="auto">
            <a:xfrm flipH="1">
              <a:off x="3565"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F</a:t>
              </a:r>
            </a:p>
          </p:txBody>
        </p:sp>
        <p:sp>
          <p:nvSpPr>
            <p:cNvPr id="813087" name="Rectangle 31"/>
            <p:cNvSpPr>
              <a:spLocks noChangeArrowheads="1"/>
            </p:cNvSpPr>
            <p:nvPr/>
          </p:nvSpPr>
          <p:spPr bwMode="auto">
            <a:xfrm flipH="1">
              <a:off x="3698" y="1365"/>
              <a:ext cx="140"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M</a:t>
              </a:r>
            </a:p>
          </p:txBody>
        </p:sp>
        <p:sp>
          <p:nvSpPr>
            <p:cNvPr id="813088" name="Rectangle 32"/>
            <p:cNvSpPr>
              <a:spLocks noChangeArrowheads="1"/>
            </p:cNvSpPr>
            <p:nvPr/>
          </p:nvSpPr>
          <p:spPr bwMode="auto">
            <a:xfrm flipH="1">
              <a:off x="3828"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A</a:t>
              </a:r>
            </a:p>
          </p:txBody>
        </p:sp>
        <p:sp>
          <p:nvSpPr>
            <p:cNvPr id="813089" name="Rectangle 33"/>
            <p:cNvSpPr>
              <a:spLocks noChangeArrowheads="1"/>
            </p:cNvSpPr>
            <p:nvPr/>
          </p:nvSpPr>
          <p:spPr bwMode="auto">
            <a:xfrm flipH="1">
              <a:off x="3966"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M</a:t>
              </a:r>
            </a:p>
          </p:txBody>
        </p:sp>
        <p:sp>
          <p:nvSpPr>
            <p:cNvPr id="813090" name="Rectangle 34"/>
            <p:cNvSpPr>
              <a:spLocks noChangeArrowheads="1"/>
            </p:cNvSpPr>
            <p:nvPr/>
          </p:nvSpPr>
          <p:spPr bwMode="auto">
            <a:xfrm flipH="1">
              <a:off x="4095"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341" name="Rectangle 285"/>
            <p:cNvSpPr>
              <a:spLocks noChangeArrowheads="1"/>
            </p:cNvSpPr>
            <p:nvPr/>
          </p:nvSpPr>
          <p:spPr bwMode="auto">
            <a:xfrm flipH="1">
              <a:off x="4226"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342" name="Rectangle 286"/>
            <p:cNvSpPr>
              <a:spLocks noChangeArrowheads="1"/>
            </p:cNvSpPr>
            <p:nvPr/>
          </p:nvSpPr>
          <p:spPr bwMode="auto">
            <a:xfrm flipH="1">
              <a:off x="4364"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A</a:t>
              </a:r>
            </a:p>
          </p:txBody>
        </p:sp>
        <p:sp>
          <p:nvSpPr>
            <p:cNvPr id="813343" name="Rectangle 287"/>
            <p:cNvSpPr>
              <a:spLocks noChangeArrowheads="1"/>
            </p:cNvSpPr>
            <p:nvPr/>
          </p:nvSpPr>
          <p:spPr bwMode="auto">
            <a:xfrm flipH="1">
              <a:off x="4502" y="1365"/>
              <a:ext cx="137"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S</a:t>
              </a:r>
            </a:p>
          </p:txBody>
        </p:sp>
        <p:sp>
          <p:nvSpPr>
            <p:cNvPr id="813344" name="Rectangle 288"/>
            <p:cNvSpPr>
              <a:spLocks noChangeArrowheads="1"/>
            </p:cNvSpPr>
            <p:nvPr/>
          </p:nvSpPr>
          <p:spPr bwMode="auto">
            <a:xfrm flipH="1">
              <a:off x="4639"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O</a:t>
              </a:r>
            </a:p>
          </p:txBody>
        </p:sp>
        <p:sp>
          <p:nvSpPr>
            <p:cNvPr id="813345" name="Rectangle 289"/>
            <p:cNvSpPr>
              <a:spLocks noChangeArrowheads="1"/>
            </p:cNvSpPr>
            <p:nvPr/>
          </p:nvSpPr>
          <p:spPr bwMode="auto">
            <a:xfrm flipH="1">
              <a:off x="4778"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N</a:t>
              </a:r>
            </a:p>
          </p:txBody>
        </p:sp>
        <p:sp>
          <p:nvSpPr>
            <p:cNvPr id="813346" name="Rectangle 290"/>
            <p:cNvSpPr>
              <a:spLocks noChangeArrowheads="1"/>
            </p:cNvSpPr>
            <p:nvPr/>
          </p:nvSpPr>
          <p:spPr bwMode="auto">
            <a:xfrm flipH="1">
              <a:off x="4916"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D</a:t>
              </a:r>
            </a:p>
          </p:txBody>
        </p:sp>
        <p:sp>
          <p:nvSpPr>
            <p:cNvPr id="813356" name="Rectangle 300"/>
            <p:cNvSpPr>
              <a:spLocks noChangeArrowheads="1"/>
            </p:cNvSpPr>
            <p:nvPr/>
          </p:nvSpPr>
          <p:spPr bwMode="auto">
            <a:xfrm flipH="1">
              <a:off x="5060"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J</a:t>
              </a:r>
            </a:p>
          </p:txBody>
        </p:sp>
        <p:sp>
          <p:nvSpPr>
            <p:cNvPr id="813357" name="Rectangle 301"/>
            <p:cNvSpPr>
              <a:spLocks noChangeArrowheads="1"/>
            </p:cNvSpPr>
            <p:nvPr/>
          </p:nvSpPr>
          <p:spPr bwMode="auto">
            <a:xfrm flipH="1">
              <a:off x="5195" y="1365"/>
              <a:ext cx="139"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F</a:t>
              </a:r>
            </a:p>
          </p:txBody>
        </p:sp>
        <p:sp>
          <p:nvSpPr>
            <p:cNvPr id="813358" name="Rectangle 302"/>
            <p:cNvSpPr>
              <a:spLocks noChangeArrowheads="1"/>
            </p:cNvSpPr>
            <p:nvPr/>
          </p:nvSpPr>
          <p:spPr bwMode="auto">
            <a:xfrm flipH="1">
              <a:off x="5334"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M</a:t>
              </a:r>
            </a:p>
          </p:txBody>
        </p:sp>
        <p:sp>
          <p:nvSpPr>
            <p:cNvPr id="813359" name="Rectangle 303"/>
            <p:cNvSpPr>
              <a:spLocks noChangeArrowheads="1"/>
            </p:cNvSpPr>
            <p:nvPr/>
          </p:nvSpPr>
          <p:spPr bwMode="auto">
            <a:xfrm flipH="1">
              <a:off x="5472" y="1365"/>
              <a:ext cx="138" cy="343"/>
            </a:xfrm>
            <a:prstGeom prst="rect">
              <a:avLst/>
            </a:prstGeom>
            <a:gradFill rotWithShape="1">
              <a:gsLst>
                <a:gs pos="0">
                  <a:srgbClr val="96AB94"/>
                </a:gs>
                <a:gs pos="8500">
                  <a:srgbClr val="D4DEFF"/>
                </a:gs>
                <a:gs pos="23500">
                  <a:srgbClr val="D4DEFF"/>
                </a:gs>
                <a:gs pos="50000">
                  <a:srgbClr val="8488C4"/>
                </a:gs>
                <a:gs pos="76500">
                  <a:srgbClr val="D4DEFF"/>
                </a:gs>
                <a:gs pos="91500">
                  <a:srgbClr val="D4DEFF"/>
                </a:gs>
                <a:gs pos="100000">
                  <a:srgbClr val="96AB94"/>
                </a:gs>
              </a:gsLst>
              <a:lin ang="5400000" scaled="1"/>
            </a:gradFill>
            <a:ln w="9525" algn="ctr">
              <a:solidFill>
                <a:schemeClr val="tx1"/>
              </a:solidFill>
              <a:miter lim="800000"/>
              <a:headEnd/>
              <a:tailEnd/>
            </a:ln>
            <a:effectLst/>
          </p:spPr>
          <p:txBody>
            <a:bodyPr anchor="ctr"/>
            <a:lstStyle/>
            <a:p>
              <a:pPr>
                <a:lnSpc>
                  <a:spcPct val="100000"/>
                </a:lnSpc>
                <a:spcBef>
                  <a:spcPct val="50000"/>
                </a:spcBef>
                <a:spcAft>
                  <a:spcPct val="0"/>
                </a:spcAft>
              </a:pPr>
              <a:r>
                <a:rPr lang="en-US" sz="800">
                  <a:solidFill>
                    <a:srgbClr val="003300"/>
                  </a:solidFill>
                </a:rPr>
                <a:t>A</a:t>
              </a:r>
            </a:p>
          </p:txBody>
        </p:sp>
      </p:grpSp>
      <p:sp>
        <p:nvSpPr>
          <p:cNvPr id="813058" name="Text Box 2"/>
          <p:cNvSpPr txBox="1">
            <a:spLocks noChangeArrowheads="1"/>
          </p:cNvSpPr>
          <p:nvPr/>
        </p:nvSpPr>
        <p:spPr bwMode="auto">
          <a:xfrm>
            <a:off x="152400" y="609600"/>
            <a:ext cx="8763000" cy="769441"/>
          </a:xfrm>
          <a:prstGeom prst="rect">
            <a:avLst/>
          </a:prstGeom>
          <a:noFill/>
          <a:ln w="9525">
            <a:noFill/>
            <a:miter lim="800000"/>
            <a:headEnd/>
            <a:tailEnd/>
          </a:ln>
          <a:effectLst/>
        </p:spPr>
        <p:txBody>
          <a:bodyPr>
            <a:spAutoFit/>
          </a:bodyPr>
          <a:lstStyle/>
          <a:p>
            <a:pPr algn="ctr">
              <a:lnSpc>
                <a:spcPct val="100000"/>
              </a:lnSpc>
              <a:spcBef>
                <a:spcPct val="50000"/>
              </a:spcBef>
              <a:spcAft>
                <a:spcPct val="0"/>
              </a:spcAft>
            </a:pPr>
            <a:r>
              <a:rPr lang="en-US" sz="4400" dirty="0"/>
              <a:t>Implementing </a:t>
            </a:r>
            <a:r>
              <a:rPr lang="en-US" sz="4400" dirty="0" smtClean="0"/>
              <a:t>an </a:t>
            </a:r>
            <a:r>
              <a:rPr lang="en-US" sz="4400" dirty="0"/>
              <a:t>SSA</a:t>
            </a:r>
          </a:p>
        </p:txBody>
      </p:sp>
      <p:sp>
        <p:nvSpPr>
          <p:cNvPr id="813092" name="Text Box 36"/>
          <p:cNvSpPr txBox="1">
            <a:spLocks noChangeArrowheads="1"/>
          </p:cNvSpPr>
          <p:nvPr/>
        </p:nvSpPr>
        <p:spPr bwMode="auto">
          <a:xfrm>
            <a:off x="5387975" y="3189287"/>
            <a:ext cx="746125" cy="369332"/>
          </a:xfrm>
          <a:prstGeom prst="rect">
            <a:avLst/>
          </a:prstGeom>
          <a:noFill/>
          <a:ln w="9525">
            <a:noFill/>
            <a:miter lim="800000"/>
            <a:headEnd/>
            <a:tailEnd/>
          </a:ln>
          <a:effectLst/>
        </p:spPr>
        <p:txBody>
          <a:bodyPr wrap="square">
            <a:spAutoFit/>
          </a:bodyPr>
          <a:lstStyle/>
          <a:p>
            <a:pPr algn="l">
              <a:lnSpc>
                <a:spcPct val="100000"/>
              </a:lnSpc>
              <a:spcBef>
                <a:spcPct val="50000"/>
              </a:spcBef>
              <a:spcAft>
                <a:spcPct val="0"/>
              </a:spcAft>
            </a:pPr>
            <a:r>
              <a:rPr lang="en-US" dirty="0">
                <a:solidFill>
                  <a:srgbClr val="008000"/>
                </a:solidFill>
              </a:rPr>
              <a:t>2008</a:t>
            </a:r>
          </a:p>
        </p:txBody>
      </p:sp>
      <p:sp>
        <p:nvSpPr>
          <p:cNvPr id="813145" name="Rectangle 89"/>
          <p:cNvSpPr>
            <a:spLocks noChangeArrowheads="1"/>
          </p:cNvSpPr>
          <p:nvPr/>
        </p:nvSpPr>
        <p:spPr bwMode="auto">
          <a:xfrm>
            <a:off x="152400" y="1524000"/>
            <a:ext cx="8839200" cy="1084262"/>
          </a:xfrm>
          <a:prstGeom prst="rect">
            <a:avLst/>
          </a:prstGeom>
          <a:solidFill>
            <a:srgbClr val="DBC3D5"/>
          </a:solidFill>
          <a:ln w="9525">
            <a:solidFill>
              <a:schemeClr val="tx1"/>
            </a:solidFill>
            <a:miter lim="800000"/>
            <a:headEnd/>
            <a:tailEnd/>
          </a:ln>
          <a:effectLst/>
        </p:spPr>
        <p:txBody>
          <a:bodyPr wrap="none" anchor="ctr"/>
          <a:lstStyle/>
          <a:p>
            <a:endParaRPr lang="en-US"/>
          </a:p>
        </p:txBody>
      </p:sp>
      <p:sp>
        <p:nvSpPr>
          <p:cNvPr id="813146" name="Text Box 90"/>
          <p:cNvSpPr txBox="1">
            <a:spLocks noChangeArrowheads="1"/>
          </p:cNvSpPr>
          <p:nvPr/>
        </p:nvSpPr>
        <p:spPr bwMode="auto">
          <a:xfrm>
            <a:off x="1771650" y="1982787"/>
            <a:ext cx="1314450" cy="215444"/>
          </a:xfrm>
          <a:prstGeom prst="rect">
            <a:avLst/>
          </a:prstGeom>
          <a:noFill/>
          <a:ln w="3175">
            <a:noFill/>
            <a:miter lim="800000"/>
            <a:headEnd/>
            <a:tailEnd/>
          </a:ln>
          <a:effectLst/>
        </p:spPr>
        <p:txBody>
          <a:bodyPr wrap="square">
            <a:spAutoFit/>
          </a:bodyPr>
          <a:lstStyle/>
          <a:p>
            <a:pPr>
              <a:lnSpc>
                <a:spcPct val="100000"/>
              </a:lnSpc>
              <a:spcBef>
                <a:spcPct val="50000"/>
              </a:spcBef>
              <a:spcAft>
                <a:spcPct val="0"/>
              </a:spcAft>
            </a:pPr>
            <a:r>
              <a:rPr lang="en-US" sz="800" dirty="0"/>
              <a:t>Board Files for SSA (Jan 07)</a:t>
            </a:r>
          </a:p>
        </p:txBody>
      </p:sp>
      <p:sp>
        <p:nvSpPr>
          <p:cNvPr id="813147" name="Text Box 91"/>
          <p:cNvSpPr txBox="1">
            <a:spLocks noChangeArrowheads="1"/>
          </p:cNvSpPr>
          <p:nvPr/>
        </p:nvSpPr>
        <p:spPr bwMode="auto">
          <a:xfrm>
            <a:off x="3019425" y="1646237"/>
            <a:ext cx="1133475" cy="336550"/>
          </a:xfrm>
          <a:prstGeom prst="rect">
            <a:avLst/>
          </a:prstGeom>
          <a:noFill/>
          <a:ln w="3175">
            <a:noFill/>
            <a:miter lim="800000"/>
            <a:headEnd/>
            <a:tailEnd/>
          </a:ln>
          <a:effectLst/>
        </p:spPr>
        <p:txBody>
          <a:bodyPr>
            <a:spAutoFit/>
          </a:bodyPr>
          <a:lstStyle/>
          <a:p>
            <a:pPr>
              <a:lnSpc>
                <a:spcPct val="100000"/>
              </a:lnSpc>
              <a:spcBef>
                <a:spcPct val="50000"/>
              </a:spcBef>
              <a:spcAft>
                <a:spcPct val="0"/>
              </a:spcAft>
            </a:pPr>
            <a:r>
              <a:rPr lang="en-US" sz="800"/>
              <a:t>Filed SF 328  &amp; KMP (Mar 07)</a:t>
            </a:r>
          </a:p>
        </p:txBody>
      </p:sp>
      <p:sp>
        <p:nvSpPr>
          <p:cNvPr id="813148" name="Text Box 92"/>
          <p:cNvSpPr txBox="1">
            <a:spLocks noChangeArrowheads="1"/>
          </p:cNvSpPr>
          <p:nvPr/>
        </p:nvSpPr>
        <p:spPr bwMode="auto">
          <a:xfrm>
            <a:off x="3619500" y="2189162"/>
            <a:ext cx="1266825" cy="215444"/>
          </a:xfrm>
          <a:prstGeom prst="rect">
            <a:avLst/>
          </a:prstGeom>
          <a:noFill/>
          <a:ln w="3175">
            <a:noFill/>
            <a:miter lim="800000"/>
            <a:headEnd/>
            <a:tailEnd/>
          </a:ln>
          <a:effectLst/>
        </p:spPr>
        <p:txBody>
          <a:bodyPr wrap="square">
            <a:spAutoFit/>
          </a:bodyPr>
          <a:lstStyle/>
          <a:p>
            <a:pPr>
              <a:lnSpc>
                <a:spcPct val="100000"/>
              </a:lnSpc>
              <a:spcBef>
                <a:spcPct val="50000"/>
              </a:spcBef>
              <a:spcAft>
                <a:spcPct val="0"/>
              </a:spcAft>
            </a:pPr>
            <a:r>
              <a:rPr lang="en-US" sz="800" dirty="0"/>
              <a:t> SSA Approved  (Sep 07)</a:t>
            </a:r>
          </a:p>
        </p:txBody>
      </p:sp>
      <p:sp>
        <p:nvSpPr>
          <p:cNvPr id="813149" name="Text Box 93"/>
          <p:cNvSpPr txBox="1">
            <a:spLocks noChangeArrowheads="1"/>
          </p:cNvSpPr>
          <p:nvPr/>
        </p:nvSpPr>
        <p:spPr bwMode="auto">
          <a:xfrm>
            <a:off x="4381500" y="2058987"/>
            <a:ext cx="1447800" cy="215444"/>
          </a:xfrm>
          <a:prstGeom prst="rect">
            <a:avLst/>
          </a:prstGeom>
          <a:noFill/>
          <a:ln w="3175">
            <a:noFill/>
            <a:miter lim="800000"/>
            <a:headEnd/>
            <a:tailEnd/>
          </a:ln>
          <a:effectLst/>
        </p:spPr>
        <p:txBody>
          <a:bodyPr wrap="square">
            <a:spAutoFit/>
          </a:bodyPr>
          <a:lstStyle/>
          <a:p>
            <a:pPr>
              <a:lnSpc>
                <a:spcPct val="100000"/>
              </a:lnSpc>
              <a:spcBef>
                <a:spcPct val="50000"/>
              </a:spcBef>
              <a:spcAft>
                <a:spcPct val="0"/>
              </a:spcAft>
            </a:pPr>
            <a:r>
              <a:rPr lang="en-US" sz="800" dirty="0"/>
              <a:t>SSA Amendment 1  (Nov 07)</a:t>
            </a:r>
          </a:p>
        </p:txBody>
      </p:sp>
      <p:sp>
        <p:nvSpPr>
          <p:cNvPr id="813151" name="Text Box 95"/>
          <p:cNvSpPr txBox="1">
            <a:spLocks noChangeArrowheads="1"/>
          </p:cNvSpPr>
          <p:nvPr/>
        </p:nvSpPr>
        <p:spPr bwMode="auto">
          <a:xfrm>
            <a:off x="6048375" y="1754187"/>
            <a:ext cx="1311275" cy="219075"/>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wrap="square">
            <a:spAutoFit/>
          </a:bodyPr>
          <a:lstStyle/>
          <a:p>
            <a:pPr>
              <a:lnSpc>
                <a:spcPct val="100000"/>
              </a:lnSpc>
              <a:spcBef>
                <a:spcPct val="50000"/>
              </a:spcBef>
              <a:spcAft>
                <a:spcPct val="0"/>
              </a:spcAft>
            </a:pPr>
            <a:r>
              <a:rPr lang="en-US" sz="800"/>
              <a:t>DSS FCL Inspection (Apr 08)</a:t>
            </a:r>
          </a:p>
        </p:txBody>
      </p:sp>
      <p:sp>
        <p:nvSpPr>
          <p:cNvPr id="813152" name="Text Box 96"/>
          <p:cNvSpPr txBox="1">
            <a:spLocks noChangeArrowheads="1"/>
          </p:cNvSpPr>
          <p:nvPr/>
        </p:nvSpPr>
        <p:spPr bwMode="auto">
          <a:xfrm>
            <a:off x="174625" y="1535112"/>
            <a:ext cx="2195513" cy="307777"/>
          </a:xfrm>
          <a:prstGeom prst="rect">
            <a:avLst/>
          </a:prstGeom>
          <a:noFill/>
          <a:ln w="9525">
            <a:noFill/>
            <a:miter lim="800000"/>
            <a:headEnd/>
            <a:tailEnd/>
          </a:ln>
          <a:effectLst/>
        </p:spPr>
        <p:txBody>
          <a:bodyPr>
            <a:spAutoFit/>
          </a:bodyPr>
          <a:lstStyle/>
          <a:p>
            <a:pPr algn="l">
              <a:lnSpc>
                <a:spcPct val="100000"/>
              </a:lnSpc>
              <a:spcBef>
                <a:spcPct val="50000"/>
              </a:spcBef>
              <a:spcAft>
                <a:spcPct val="0"/>
              </a:spcAft>
            </a:pPr>
            <a:r>
              <a:rPr lang="en-US" i="1" dirty="0"/>
              <a:t>SSA Implementation</a:t>
            </a:r>
          </a:p>
        </p:txBody>
      </p:sp>
      <p:grpSp>
        <p:nvGrpSpPr>
          <p:cNvPr id="3" name="Group 97"/>
          <p:cNvGrpSpPr>
            <a:grpSpLocks/>
          </p:cNvGrpSpPr>
          <p:nvPr/>
        </p:nvGrpSpPr>
        <p:grpSpPr bwMode="auto">
          <a:xfrm>
            <a:off x="5534025" y="1157287"/>
            <a:ext cx="3457575" cy="495300"/>
            <a:chOff x="4527" y="3696"/>
            <a:chExt cx="1152" cy="480"/>
          </a:xfrm>
        </p:grpSpPr>
        <p:sp>
          <p:nvSpPr>
            <p:cNvPr id="813154" name="AutoShape 98"/>
            <p:cNvSpPr>
              <a:spLocks noChangeArrowheads="1"/>
            </p:cNvSpPr>
            <p:nvPr/>
          </p:nvSpPr>
          <p:spPr bwMode="auto">
            <a:xfrm flipH="1">
              <a:off x="4544" y="3696"/>
              <a:ext cx="1072" cy="480"/>
            </a:xfrm>
            <a:prstGeom prst="leftArrow">
              <a:avLst>
                <a:gd name="adj1" fmla="val 50000"/>
                <a:gd name="adj2" fmla="val 55833"/>
              </a:avLst>
            </a:prstGeom>
            <a:solidFill>
              <a:srgbClr val="FF66CC">
                <a:alpha val="57001"/>
              </a:srgbClr>
            </a:solidFill>
            <a:ln w="9525">
              <a:solidFill>
                <a:schemeClr val="tx1"/>
              </a:solidFill>
              <a:miter lim="800000"/>
              <a:headEnd/>
              <a:tailEnd/>
            </a:ln>
            <a:effectLst/>
          </p:spPr>
          <p:txBody>
            <a:bodyPr wrap="none" anchor="ctr"/>
            <a:lstStyle/>
            <a:p>
              <a:endParaRPr lang="en-US"/>
            </a:p>
          </p:txBody>
        </p:sp>
        <p:sp>
          <p:nvSpPr>
            <p:cNvPr id="813155" name="Text Box 99"/>
            <p:cNvSpPr txBox="1">
              <a:spLocks noChangeArrowheads="1"/>
            </p:cNvSpPr>
            <p:nvPr/>
          </p:nvSpPr>
          <p:spPr bwMode="auto">
            <a:xfrm flipH="1">
              <a:off x="4527" y="3808"/>
              <a:ext cx="1152" cy="237"/>
            </a:xfrm>
            <a:prstGeom prst="rect">
              <a:avLst/>
            </a:prstGeom>
            <a:noFill/>
            <a:ln w="9525">
              <a:noFill/>
              <a:miter lim="800000"/>
              <a:headEnd/>
              <a:tailEnd/>
            </a:ln>
            <a:effectLst/>
          </p:spPr>
          <p:txBody>
            <a:bodyPr>
              <a:spAutoFit/>
            </a:bodyPr>
            <a:lstStyle/>
            <a:p>
              <a:pPr algn="l">
                <a:lnSpc>
                  <a:spcPct val="100000"/>
                </a:lnSpc>
                <a:spcBef>
                  <a:spcPct val="50000"/>
                </a:spcBef>
                <a:spcAft>
                  <a:spcPct val="0"/>
                </a:spcAft>
              </a:pPr>
              <a:r>
                <a:rPr lang="en-US" sz="1000" i="1" dirty="0"/>
                <a:t> Processing Personnel Security Clearances</a:t>
              </a:r>
            </a:p>
          </p:txBody>
        </p:sp>
      </p:grpSp>
      <p:sp>
        <p:nvSpPr>
          <p:cNvPr id="813156" name="Text Box 100"/>
          <p:cNvSpPr txBox="1">
            <a:spLocks noChangeArrowheads="1"/>
          </p:cNvSpPr>
          <p:nvPr/>
        </p:nvSpPr>
        <p:spPr bwMode="auto">
          <a:xfrm>
            <a:off x="6667500" y="2135187"/>
            <a:ext cx="914401" cy="215444"/>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wrap="square">
            <a:spAutoFit/>
          </a:bodyPr>
          <a:lstStyle/>
          <a:p>
            <a:pPr>
              <a:lnSpc>
                <a:spcPct val="100000"/>
              </a:lnSpc>
              <a:spcBef>
                <a:spcPct val="50000"/>
              </a:spcBef>
              <a:spcAft>
                <a:spcPct val="0"/>
              </a:spcAft>
            </a:pPr>
            <a:r>
              <a:rPr lang="en-US" sz="800" dirty="0"/>
              <a:t>DSS FOCI (Oct 08)</a:t>
            </a:r>
          </a:p>
        </p:txBody>
      </p:sp>
      <p:sp>
        <p:nvSpPr>
          <p:cNvPr id="813157" name="Text Box 101"/>
          <p:cNvSpPr txBox="1">
            <a:spLocks noChangeArrowheads="1"/>
          </p:cNvSpPr>
          <p:nvPr/>
        </p:nvSpPr>
        <p:spPr bwMode="auto">
          <a:xfrm>
            <a:off x="266700" y="1982787"/>
            <a:ext cx="1371600" cy="338554"/>
          </a:xfrm>
          <a:prstGeom prst="rect">
            <a:avLst/>
          </a:prstGeom>
          <a:noFill/>
          <a:ln w="3175">
            <a:noFill/>
            <a:miter lim="800000"/>
            <a:headEnd/>
            <a:tailEnd/>
          </a:ln>
          <a:effectLst/>
        </p:spPr>
        <p:txBody>
          <a:bodyPr wrap="square">
            <a:spAutoFit/>
          </a:bodyPr>
          <a:lstStyle/>
          <a:p>
            <a:pPr>
              <a:lnSpc>
                <a:spcPct val="100000"/>
              </a:lnSpc>
              <a:spcBef>
                <a:spcPct val="50000"/>
              </a:spcBef>
              <a:spcAft>
                <a:spcPct val="0"/>
              </a:spcAft>
            </a:pPr>
            <a:r>
              <a:rPr lang="en-US" sz="800" dirty="0"/>
              <a:t>Begin SSA Process / Board Appointed (Jun 06)</a:t>
            </a:r>
          </a:p>
        </p:txBody>
      </p:sp>
      <p:sp>
        <p:nvSpPr>
          <p:cNvPr id="813337" name="AutoShape 281"/>
          <p:cNvSpPr>
            <a:spLocks noChangeArrowheads="1"/>
          </p:cNvSpPr>
          <p:nvPr/>
        </p:nvSpPr>
        <p:spPr bwMode="auto">
          <a:xfrm>
            <a:off x="4618038" y="2954337"/>
            <a:ext cx="142875" cy="177800"/>
          </a:xfrm>
          <a:prstGeom prst="star5">
            <a:avLst/>
          </a:prstGeom>
          <a:solidFill>
            <a:srgbClr val="A50021"/>
          </a:solidFill>
          <a:ln w="9525">
            <a:solidFill>
              <a:schemeClr val="tx1"/>
            </a:solidFill>
            <a:miter lim="800000"/>
            <a:headEnd/>
            <a:tailEnd/>
          </a:ln>
          <a:effectLst/>
        </p:spPr>
        <p:txBody>
          <a:bodyPr wrap="none" anchor="ctr"/>
          <a:lstStyle/>
          <a:p>
            <a:pPr>
              <a:lnSpc>
                <a:spcPct val="100000"/>
              </a:lnSpc>
              <a:spcAft>
                <a:spcPct val="0"/>
              </a:spcAft>
            </a:pPr>
            <a:endParaRPr lang="en-US" sz="1800" b="0" i="1">
              <a:effectLst>
                <a:outerShdw blurRad="38100" dist="38100" dir="2700000" algn="tl">
                  <a:srgbClr val="FFFFFF"/>
                </a:outerShdw>
              </a:effectLst>
            </a:endParaRPr>
          </a:p>
        </p:txBody>
      </p:sp>
      <p:sp>
        <p:nvSpPr>
          <p:cNvPr id="813114" name="Text Box 58"/>
          <p:cNvSpPr txBox="1">
            <a:spLocks noChangeArrowheads="1"/>
          </p:cNvSpPr>
          <p:nvPr/>
        </p:nvSpPr>
        <p:spPr bwMode="auto">
          <a:xfrm>
            <a:off x="6791325" y="4071937"/>
            <a:ext cx="1428750" cy="336550"/>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a:spAutoFit/>
          </a:bodyPr>
          <a:lstStyle/>
          <a:p>
            <a:pPr>
              <a:lnSpc>
                <a:spcPct val="100000"/>
              </a:lnSpc>
              <a:spcBef>
                <a:spcPct val="50000"/>
              </a:spcBef>
              <a:spcAft>
                <a:spcPct val="0"/>
              </a:spcAft>
            </a:pPr>
            <a:r>
              <a:rPr lang="en-US" sz="800"/>
              <a:t>FBI Counter Intelligence Training (Jul 08)</a:t>
            </a:r>
          </a:p>
        </p:txBody>
      </p:sp>
      <p:sp>
        <p:nvSpPr>
          <p:cNvPr id="813332" name="Text Box 276"/>
          <p:cNvSpPr txBox="1">
            <a:spLocks noChangeArrowheads="1"/>
          </p:cNvSpPr>
          <p:nvPr/>
        </p:nvSpPr>
        <p:spPr bwMode="auto">
          <a:xfrm>
            <a:off x="4324350" y="3802062"/>
            <a:ext cx="1057275" cy="298450"/>
          </a:xfrm>
          <a:prstGeom prst="rect">
            <a:avLst/>
          </a:prstGeom>
          <a:noFill/>
          <a:ln w="9525" algn="ctr">
            <a:noFill/>
            <a:miter lim="800000"/>
            <a:headEnd/>
            <a:tailEnd/>
          </a:ln>
          <a:effectLst/>
        </p:spPr>
        <p:txBody>
          <a:bodyPr>
            <a:spAutoFit/>
          </a:bodyPr>
          <a:lstStyle/>
          <a:p>
            <a:pPr>
              <a:spcBef>
                <a:spcPct val="50000"/>
              </a:spcBef>
            </a:pPr>
            <a:r>
              <a:rPr lang="en-US" sz="800"/>
              <a:t>Initial Security Training (Nov 07)</a:t>
            </a:r>
          </a:p>
        </p:txBody>
      </p:sp>
      <p:sp>
        <p:nvSpPr>
          <p:cNvPr id="813113" name="Rectangle 57"/>
          <p:cNvSpPr>
            <a:spLocks noChangeArrowheads="1"/>
          </p:cNvSpPr>
          <p:nvPr/>
        </p:nvSpPr>
        <p:spPr bwMode="auto">
          <a:xfrm>
            <a:off x="133350" y="3595687"/>
            <a:ext cx="8839200" cy="1114425"/>
          </a:xfrm>
          <a:prstGeom prst="rect">
            <a:avLst/>
          </a:prstGeom>
          <a:solidFill>
            <a:srgbClr val="CCECFF"/>
          </a:solidFill>
          <a:ln w="9525">
            <a:solidFill>
              <a:schemeClr val="tx1"/>
            </a:solidFill>
            <a:miter lim="800000"/>
            <a:headEnd/>
            <a:tailEnd/>
          </a:ln>
          <a:effectLst/>
        </p:spPr>
        <p:txBody>
          <a:bodyPr wrap="none" anchor="ctr"/>
          <a:lstStyle/>
          <a:p>
            <a:endParaRPr lang="en-US"/>
          </a:p>
        </p:txBody>
      </p:sp>
      <p:sp>
        <p:nvSpPr>
          <p:cNvPr id="813333" name="Text Box 277"/>
          <p:cNvSpPr txBox="1">
            <a:spLocks noChangeArrowheads="1"/>
          </p:cNvSpPr>
          <p:nvPr/>
        </p:nvSpPr>
        <p:spPr bwMode="auto">
          <a:xfrm>
            <a:off x="5534025" y="4040187"/>
            <a:ext cx="1400175" cy="298450"/>
          </a:xfrm>
          <a:prstGeom prst="rect">
            <a:avLst/>
          </a:prstGeom>
          <a:noFill/>
          <a:ln w="9525" algn="ctr">
            <a:noFill/>
            <a:miter lim="800000"/>
            <a:headEnd/>
            <a:tailEnd/>
          </a:ln>
          <a:effectLst/>
        </p:spPr>
        <p:txBody>
          <a:bodyPr>
            <a:spAutoFit/>
          </a:bodyPr>
          <a:lstStyle/>
          <a:p>
            <a:pPr algn="l">
              <a:spcBef>
                <a:spcPct val="50000"/>
              </a:spcBef>
            </a:pPr>
            <a:r>
              <a:rPr lang="en-US" sz="800"/>
              <a:t>Technology Control Training (May 08)</a:t>
            </a:r>
          </a:p>
        </p:txBody>
      </p:sp>
      <p:sp>
        <p:nvSpPr>
          <p:cNvPr id="813334" name="Text Box 278"/>
          <p:cNvSpPr txBox="1">
            <a:spLocks noChangeArrowheads="1"/>
          </p:cNvSpPr>
          <p:nvPr/>
        </p:nvSpPr>
        <p:spPr bwMode="auto">
          <a:xfrm>
            <a:off x="5229225" y="3725862"/>
            <a:ext cx="1343025" cy="298450"/>
          </a:xfrm>
          <a:prstGeom prst="rect">
            <a:avLst/>
          </a:prstGeom>
          <a:noFill/>
          <a:ln w="9525" algn="ctr">
            <a:noFill/>
            <a:miter lim="800000"/>
            <a:headEnd/>
            <a:tailEnd/>
          </a:ln>
          <a:effectLst/>
        </p:spPr>
        <p:txBody>
          <a:bodyPr>
            <a:spAutoFit/>
          </a:bodyPr>
          <a:lstStyle/>
          <a:p>
            <a:pPr algn="l">
              <a:spcBef>
                <a:spcPct val="50000"/>
              </a:spcBef>
            </a:pPr>
            <a:r>
              <a:rPr lang="en-US" sz="800"/>
              <a:t>Cleared Employee Indoctrination (Apr 08)</a:t>
            </a:r>
          </a:p>
        </p:txBody>
      </p:sp>
      <p:sp>
        <p:nvSpPr>
          <p:cNvPr id="813336" name="Text Box 280"/>
          <p:cNvSpPr txBox="1">
            <a:spLocks noChangeArrowheads="1"/>
          </p:cNvSpPr>
          <p:nvPr/>
        </p:nvSpPr>
        <p:spPr bwMode="auto">
          <a:xfrm>
            <a:off x="5819775" y="4392612"/>
            <a:ext cx="1209675" cy="298450"/>
          </a:xfrm>
          <a:prstGeom prst="rect">
            <a:avLst/>
          </a:prstGeom>
          <a:noFill/>
          <a:ln w="9525" algn="ctr">
            <a:noFill/>
            <a:miter lim="800000"/>
            <a:headEnd/>
            <a:tailEnd/>
          </a:ln>
          <a:effectLst/>
        </p:spPr>
        <p:txBody>
          <a:bodyPr>
            <a:spAutoFit/>
          </a:bodyPr>
          <a:lstStyle/>
          <a:p>
            <a:pPr algn="l">
              <a:spcBef>
                <a:spcPct val="50000"/>
              </a:spcBef>
            </a:pPr>
            <a:r>
              <a:rPr lang="en-US" sz="800"/>
              <a:t>Security Refresher Training (Jun 08)</a:t>
            </a:r>
          </a:p>
        </p:txBody>
      </p:sp>
      <p:sp>
        <p:nvSpPr>
          <p:cNvPr id="813093" name="Text Box 37"/>
          <p:cNvSpPr txBox="1">
            <a:spLocks noChangeArrowheads="1"/>
          </p:cNvSpPr>
          <p:nvPr/>
        </p:nvSpPr>
        <p:spPr bwMode="auto">
          <a:xfrm>
            <a:off x="2749550" y="3189287"/>
            <a:ext cx="701675" cy="274638"/>
          </a:xfrm>
          <a:prstGeom prst="rect">
            <a:avLst/>
          </a:prstGeom>
          <a:noFill/>
          <a:ln w="9525">
            <a:noFill/>
            <a:miter lim="800000"/>
            <a:headEnd/>
            <a:tailEnd/>
          </a:ln>
          <a:effectLst/>
        </p:spPr>
        <p:txBody>
          <a:bodyPr>
            <a:spAutoFit/>
          </a:bodyPr>
          <a:lstStyle/>
          <a:p>
            <a:pPr algn="l">
              <a:lnSpc>
                <a:spcPct val="100000"/>
              </a:lnSpc>
              <a:spcBef>
                <a:spcPct val="50000"/>
              </a:spcBef>
              <a:spcAft>
                <a:spcPct val="0"/>
              </a:spcAft>
            </a:pPr>
            <a:r>
              <a:rPr lang="en-US">
                <a:solidFill>
                  <a:srgbClr val="008000"/>
                </a:solidFill>
              </a:rPr>
              <a:t>2007</a:t>
            </a:r>
          </a:p>
        </p:txBody>
      </p:sp>
      <p:sp>
        <p:nvSpPr>
          <p:cNvPr id="813091" name="Text Box 35"/>
          <p:cNvSpPr txBox="1">
            <a:spLocks noChangeArrowheads="1"/>
          </p:cNvSpPr>
          <p:nvPr/>
        </p:nvSpPr>
        <p:spPr bwMode="auto">
          <a:xfrm>
            <a:off x="114300" y="3179762"/>
            <a:ext cx="758825" cy="274638"/>
          </a:xfrm>
          <a:prstGeom prst="rect">
            <a:avLst/>
          </a:prstGeom>
          <a:noFill/>
          <a:ln w="9525">
            <a:noFill/>
            <a:miter lim="800000"/>
            <a:headEnd/>
            <a:tailEnd/>
          </a:ln>
          <a:effectLst/>
        </p:spPr>
        <p:txBody>
          <a:bodyPr>
            <a:spAutoFit/>
          </a:bodyPr>
          <a:lstStyle/>
          <a:p>
            <a:pPr algn="l">
              <a:lnSpc>
                <a:spcPct val="100000"/>
              </a:lnSpc>
              <a:spcBef>
                <a:spcPct val="50000"/>
              </a:spcBef>
              <a:spcAft>
                <a:spcPct val="0"/>
              </a:spcAft>
            </a:pPr>
            <a:r>
              <a:rPr lang="en-US">
                <a:solidFill>
                  <a:srgbClr val="008000"/>
                </a:solidFill>
              </a:rPr>
              <a:t>2006</a:t>
            </a:r>
          </a:p>
        </p:txBody>
      </p:sp>
      <p:sp>
        <p:nvSpPr>
          <p:cNvPr id="813365" name="Text Box 309"/>
          <p:cNvSpPr txBox="1">
            <a:spLocks noChangeArrowheads="1"/>
          </p:cNvSpPr>
          <p:nvPr/>
        </p:nvSpPr>
        <p:spPr bwMode="auto">
          <a:xfrm>
            <a:off x="8007350" y="3189287"/>
            <a:ext cx="717550" cy="369332"/>
          </a:xfrm>
          <a:prstGeom prst="rect">
            <a:avLst/>
          </a:prstGeom>
          <a:noFill/>
          <a:ln w="9525">
            <a:noFill/>
            <a:miter lim="800000"/>
            <a:headEnd/>
            <a:tailEnd/>
          </a:ln>
          <a:effectLst/>
        </p:spPr>
        <p:txBody>
          <a:bodyPr wrap="square">
            <a:spAutoFit/>
          </a:bodyPr>
          <a:lstStyle/>
          <a:p>
            <a:pPr algn="l">
              <a:lnSpc>
                <a:spcPct val="100000"/>
              </a:lnSpc>
              <a:spcBef>
                <a:spcPct val="50000"/>
              </a:spcBef>
              <a:spcAft>
                <a:spcPct val="0"/>
              </a:spcAft>
            </a:pPr>
            <a:r>
              <a:rPr lang="en-US" dirty="0">
                <a:solidFill>
                  <a:srgbClr val="008000"/>
                </a:solidFill>
              </a:rPr>
              <a:t>2009</a:t>
            </a:r>
          </a:p>
        </p:txBody>
      </p:sp>
      <p:sp>
        <p:nvSpPr>
          <p:cNvPr id="813366" name="Line 310"/>
          <p:cNvSpPr>
            <a:spLocks noChangeShapeType="1"/>
          </p:cNvSpPr>
          <p:nvPr/>
        </p:nvSpPr>
        <p:spPr bwMode="auto">
          <a:xfrm>
            <a:off x="1371600" y="2163762"/>
            <a:ext cx="0" cy="561975"/>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67" name="Line 311"/>
          <p:cNvSpPr>
            <a:spLocks noChangeShapeType="1"/>
          </p:cNvSpPr>
          <p:nvPr/>
        </p:nvSpPr>
        <p:spPr bwMode="auto">
          <a:xfrm>
            <a:off x="2933700" y="2125662"/>
            <a:ext cx="0" cy="590550"/>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68" name="Line 312"/>
          <p:cNvSpPr>
            <a:spLocks noChangeShapeType="1"/>
          </p:cNvSpPr>
          <p:nvPr/>
        </p:nvSpPr>
        <p:spPr bwMode="auto">
          <a:xfrm>
            <a:off x="3352800" y="1954212"/>
            <a:ext cx="0" cy="762000"/>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69" name="Line 313"/>
          <p:cNvSpPr>
            <a:spLocks noChangeShapeType="1"/>
          </p:cNvSpPr>
          <p:nvPr/>
        </p:nvSpPr>
        <p:spPr bwMode="auto">
          <a:xfrm>
            <a:off x="4686300" y="2392362"/>
            <a:ext cx="0" cy="333375"/>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71" name="Line 315"/>
          <p:cNvSpPr>
            <a:spLocks noChangeShapeType="1"/>
          </p:cNvSpPr>
          <p:nvPr/>
        </p:nvSpPr>
        <p:spPr bwMode="auto">
          <a:xfrm>
            <a:off x="6248400" y="1992312"/>
            <a:ext cx="0" cy="733425"/>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72" name="Line 316"/>
          <p:cNvSpPr>
            <a:spLocks noChangeShapeType="1"/>
          </p:cNvSpPr>
          <p:nvPr/>
        </p:nvSpPr>
        <p:spPr bwMode="auto">
          <a:xfrm>
            <a:off x="5143500" y="2287587"/>
            <a:ext cx="9525" cy="428625"/>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73" name="Line 317"/>
          <p:cNvSpPr>
            <a:spLocks noChangeShapeType="1"/>
          </p:cNvSpPr>
          <p:nvPr/>
        </p:nvSpPr>
        <p:spPr bwMode="auto">
          <a:xfrm>
            <a:off x="5810250" y="2106612"/>
            <a:ext cx="9525" cy="619125"/>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74" name="Line 318"/>
          <p:cNvSpPr>
            <a:spLocks noChangeShapeType="1"/>
          </p:cNvSpPr>
          <p:nvPr/>
        </p:nvSpPr>
        <p:spPr bwMode="auto">
          <a:xfrm>
            <a:off x="7515225" y="2392362"/>
            <a:ext cx="0" cy="333375"/>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75" name="Text Box 319"/>
          <p:cNvSpPr txBox="1">
            <a:spLocks noChangeArrowheads="1"/>
          </p:cNvSpPr>
          <p:nvPr/>
        </p:nvSpPr>
        <p:spPr bwMode="auto">
          <a:xfrm>
            <a:off x="7629525" y="1754187"/>
            <a:ext cx="1311275" cy="215444"/>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wrap="square">
            <a:spAutoFit/>
          </a:bodyPr>
          <a:lstStyle/>
          <a:p>
            <a:pPr>
              <a:lnSpc>
                <a:spcPct val="100000"/>
              </a:lnSpc>
              <a:spcBef>
                <a:spcPct val="50000"/>
              </a:spcBef>
              <a:spcAft>
                <a:spcPct val="0"/>
              </a:spcAft>
            </a:pPr>
            <a:r>
              <a:rPr lang="en-US" sz="800"/>
              <a:t>DSS FCL Inspection (Apr 09)</a:t>
            </a:r>
          </a:p>
        </p:txBody>
      </p:sp>
      <p:sp>
        <p:nvSpPr>
          <p:cNvPr id="813376" name="Line 320"/>
          <p:cNvSpPr>
            <a:spLocks noChangeShapeType="1"/>
          </p:cNvSpPr>
          <p:nvPr/>
        </p:nvSpPr>
        <p:spPr bwMode="auto">
          <a:xfrm>
            <a:off x="8867775" y="1982787"/>
            <a:ext cx="0" cy="733425"/>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377" name="Text Box 321"/>
          <p:cNvSpPr txBox="1">
            <a:spLocks noChangeArrowheads="1"/>
          </p:cNvSpPr>
          <p:nvPr/>
        </p:nvSpPr>
        <p:spPr bwMode="auto">
          <a:xfrm>
            <a:off x="5038725" y="1770062"/>
            <a:ext cx="1038225" cy="336550"/>
          </a:xfrm>
          <a:prstGeom prst="rect">
            <a:avLst/>
          </a:prstGeom>
          <a:noFill/>
          <a:ln w="3175">
            <a:noFill/>
            <a:miter lim="800000"/>
            <a:headEnd/>
            <a:tailEnd/>
          </a:ln>
          <a:effectLst/>
        </p:spPr>
        <p:txBody>
          <a:bodyPr>
            <a:spAutoFit/>
          </a:bodyPr>
          <a:lstStyle/>
          <a:p>
            <a:pPr>
              <a:lnSpc>
                <a:spcPct val="100000"/>
              </a:lnSpc>
              <a:spcBef>
                <a:spcPct val="50000"/>
              </a:spcBef>
              <a:spcAft>
                <a:spcPct val="0"/>
              </a:spcAft>
            </a:pPr>
            <a:r>
              <a:rPr lang="en-US" sz="800"/>
              <a:t> FCL Approved DD441 (Feb 08)</a:t>
            </a:r>
          </a:p>
        </p:txBody>
      </p:sp>
      <p:sp>
        <p:nvSpPr>
          <p:cNvPr id="813385" name="Line 329"/>
          <p:cNvSpPr>
            <a:spLocks noChangeShapeType="1"/>
          </p:cNvSpPr>
          <p:nvPr/>
        </p:nvSpPr>
        <p:spPr bwMode="auto">
          <a:xfrm flipH="1">
            <a:off x="5191125" y="3125787"/>
            <a:ext cx="0" cy="238125"/>
          </a:xfrm>
          <a:prstGeom prst="line">
            <a:avLst/>
          </a:prstGeom>
          <a:noFill/>
          <a:ln w="9525" cap="rnd">
            <a:solidFill>
              <a:srgbClr val="FFFF00"/>
            </a:solidFill>
            <a:prstDash val="sysDot"/>
            <a:round/>
            <a:headEnd type="triangle" w="med" len="med"/>
            <a:tailEnd/>
          </a:ln>
          <a:effectLst/>
        </p:spPr>
        <p:txBody>
          <a:bodyPr wrap="none" anchor="ctr"/>
          <a:lstStyle/>
          <a:p>
            <a:endParaRPr lang="en-US"/>
          </a:p>
        </p:txBody>
      </p:sp>
      <p:sp>
        <p:nvSpPr>
          <p:cNvPr id="813386" name="Line 330"/>
          <p:cNvSpPr>
            <a:spLocks noChangeShapeType="1"/>
          </p:cNvSpPr>
          <p:nvPr/>
        </p:nvSpPr>
        <p:spPr bwMode="auto">
          <a:xfrm flipH="1">
            <a:off x="5810250" y="3144837"/>
            <a:ext cx="0" cy="238125"/>
          </a:xfrm>
          <a:prstGeom prst="line">
            <a:avLst/>
          </a:prstGeom>
          <a:noFill/>
          <a:ln w="9525" cap="rnd">
            <a:solidFill>
              <a:srgbClr val="FFFF00"/>
            </a:solidFill>
            <a:prstDash val="sysDot"/>
            <a:round/>
            <a:headEnd type="triangle" w="med" len="med"/>
            <a:tailEnd/>
          </a:ln>
          <a:effectLst/>
        </p:spPr>
        <p:txBody>
          <a:bodyPr wrap="none" anchor="ctr"/>
          <a:lstStyle/>
          <a:p>
            <a:endParaRPr lang="en-US"/>
          </a:p>
        </p:txBody>
      </p:sp>
      <p:sp>
        <p:nvSpPr>
          <p:cNvPr id="813387" name="Line 331"/>
          <p:cNvSpPr>
            <a:spLocks noChangeShapeType="1"/>
          </p:cNvSpPr>
          <p:nvPr/>
        </p:nvSpPr>
        <p:spPr bwMode="auto">
          <a:xfrm flipH="1">
            <a:off x="6734175" y="3125787"/>
            <a:ext cx="0" cy="238125"/>
          </a:xfrm>
          <a:prstGeom prst="line">
            <a:avLst/>
          </a:prstGeom>
          <a:noFill/>
          <a:ln w="9525" cap="rnd">
            <a:solidFill>
              <a:srgbClr val="FFFF00"/>
            </a:solidFill>
            <a:prstDash val="sysDot"/>
            <a:round/>
            <a:headEnd type="triangle" w="med" len="med"/>
            <a:tailEnd/>
          </a:ln>
          <a:effectLst/>
        </p:spPr>
        <p:txBody>
          <a:bodyPr wrap="none" anchor="ctr"/>
          <a:lstStyle/>
          <a:p>
            <a:endParaRPr lang="en-US"/>
          </a:p>
        </p:txBody>
      </p:sp>
      <p:sp>
        <p:nvSpPr>
          <p:cNvPr id="813388" name="Line 332"/>
          <p:cNvSpPr>
            <a:spLocks noChangeShapeType="1"/>
          </p:cNvSpPr>
          <p:nvPr/>
        </p:nvSpPr>
        <p:spPr bwMode="auto">
          <a:xfrm flipH="1">
            <a:off x="8658225" y="3135312"/>
            <a:ext cx="0" cy="238125"/>
          </a:xfrm>
          <a:prstGeom prst="line">
            <a:avLst/>
          </a:prstGeom>
          <a:noFill/>
          <a:ln w="9525" cap="rnd">
            <a:solidFill>
              <a:srgbClr val="FFFF00"/>
            </a:solidFill>
            <a:prstDash val="sysDot"/>
            <a:round/>
            <a:headEnd type="triangle" w="med" len="med"/>
            <a:tailEnd/>
          </a:ln>
          <a:effectLst/>
        </p:spPr>
        <p:txBody>
          <a:bodyPr wrap="none" anchor="ctr"/>
          <a:lstStyle/>
          <a:p>
            <a:endParaRPr lang="en-US"/>
          </a:p>
        </p:txBody>
      </p:sp>
      <p:sp>
        <p:nvSpPr>
          <p:cNvPr id="813389" name="Line 333"/>
          <p:cNvSpPr>
            <a:spLocks noChangeShapeType="1"/>
          </p:cNvSpPr>
          <p:nvPr/>
        </p:nvSpPr>
        <p:spPr bwMode="auto">
          <a:xfrm flipH="1">
            <a:off x="7715250" y="3135312"/>
            <a:ext cx="0" cy="238125"/>
          </a:xfrm>
          <a:prstGeom prst="line">
            <a:avLst/>
          </a:prstGeom>
          <a:noFill/>
          <a:ln w="9525" cap="rnd">
            <a:solidFill>
              <a:srgbClr val="FFFF00"/>
            </a:solidFill>
            <a:prstDash val="sysDot"/>
            <a:round/>
            <a:headEnd type="triangle" w="med" len="med"/>
            <a:tailEnd/>
          </a:ln>
          <a:effectLst/>
        </p:spPr>
        <p:txBody>
          <a:bodyPr wrap="none" anchor="ctr"/>
          <a:lstStyle/>
          <a:p>
            <a:endParaRPr lang="en-US"/>
          </a:p>
        </p:txBody>
      </p:sp>
      <p:sp>
        <p:nvSpPr>
          <p:cNvPr id="813390" name="Line 334"/>
          <p:cNvSpPr>
            <a:spLocks noChangeShapeType="1"/>
          </p:cNvSpPr>
          <p:nvPr/>
        </p:nvSpPr>
        <p:spPr bwMode="auto">
          <a:xfrm flipH="1">
            <a:off x="7534275" y="3125787"/>
            <a:ext cx="0" cy="238125"/>
          </a:xfrm>
          <a:prstGeom prst="line">
            <a:avLst/>
          </a:prstGeom>
          <a:noFill/>
          <a:ln w="9525">
            <a:solidFill>
              <a:srgbClr val="FFFF00"/>
            </a:solidFill>
            <a:round/>
            <a:headEnd type="triangle" w="med" len="med"/>
            <a:tailEnd/>
          </a:ln>
          <a:effectLst/>
        </p:spPr>
        <p:txBody>
          <a:bodyPr wrap="none" anchor="ctr"/>
          <a:lstStyle/>
          <a:p>
            <a:endParaRPr lang="en-US"/>
          </a:p>
        </p:txBody>
      </p:sp>
      <p:sp>
        <p:nvSpPr>
          <p:cNvPr id="813393" name="Line 337"/>
          <p:cNvSpPr>
            <a:spLocks noChangeShapeType="1"/>
          </p:cNvSpPr>
          <p:nvPr/>
        </p:nvSpPr>
        <p:spPr bwMode="auto">
          <a:xfrm>
            <a:off x="6305550" y="3116262"/>
            <a:ext cx="0" cy="704850"/>
          </a:xfrm>
          <a:prstGeom prst="line">
            <a:avLst/>
          </a:prstGeom>
          <a:noFill/>
          <a:ln w="9525" cap="rnd">
            <a:solidFill>
              <a:srgbClr val="3333FF"/>
            </a:solidFill>
            <a:prstDash val="sysDot"/>
            <a:round/>
            <a:headEnd type="triangle" w="med" len="med"/>
            <a:tailEnd/>
          </a:ln>
          <a:effectLst/>
        </p:spPr>
        <p:txBody>
          <a:bodyPr wrap="none" anchor="ctr"/>
          <a:lstStyle/>
          <a:p>
            <a:endParaRPr lang="en-US"/>
          </a:p>
        </p:txBody>
      </p:sp>
      <p:sp>
        <p:nvSpPr>
          <p:cNvPr id="813394" name="Line 338"/>
          <p:cNvSpPr>
            <a:spLocks noChangeShapeType="1"/>
          </p:cNvSpPr>
          <p:nvPr/>
        </p:nvSpPr>
        <p:spPr bwMode="auto">
          <a:xfrm>
            <a:off x="6467475" y="3125787"/>
            <a:ext cx="0" cy="885825"/>
          </a:xfrm>
          <a:prstGeom prst="line">
            <a:avLst/>
          </a:prstGeom>
          <a:noFill/>
          <a:ln w="9525" cap="rnd">
            <a:solidFill>
              <a:srgbClr val="3333FF"/>
            </a:solidFill>
            <a:prstDash val="sysDot"/>
            <a:round/>
            <a:headEnd type="triangle" w="med" len="med"/>
            <a:tailEnd/>
          </a:ln>
          <a:effectLst/>
        </p:spPr>
        <p:txBody>
          <a:bodyPr wrap="none" anchor="ctr"/>
          <a:lstStyle/>
          <a:p>
            <a:endParaRPr lang="en-US"/>
          </a:p>
        </p:txBody>
      </p:sp>
      <p:sp>
        <p:nvSpPr>
          <p:cNvPr id="813395" name="Line 339"/>
          <p:cNvSpPr>
            <a:spLocks noChangeShapeType="1"/>
          </p:cNvSpPr>
          <p:nvPr/>
        </p:nvSpPr>
        <p:spPr bwMode="auto">
          <a:xfrm>
            <a:off x="6600825" y="3116262"/>
            <a:ext cx="0" cy="1276350"/>
          </a:xfrm>
          <a:prstGeom prst="line">
            <a:avLst/>
          </a:prstGeom>
          <a:noFill/>
          <a:ln w="9525" cap="rnd">
            <a:solidFill>
              <a:srgbClr val="3333FF"/>
            </a:solidFill>
            <a:prstDash val="sysDot"/>
            <a:round/>
            <a:headEnd type="triangle" w="med" len="med"/>
            <a:tailEnd/>
          </a:ln>
          <a:effectLst/>
        </p:spPr>
        <p:txBody>
          <a:bodyPr wrap="none" anchor="ctr"/>
          <a:lstStyle/>
          <a:p>
            <a:endParaRPr lang="en-US"/>
          </a:p>
        </p:txBody>
      </p:sp>
      <p:sp>
        <p:nvSpPr>
          <p:cNvPr id="813396" name="Line 340"/>
          <p:cNvSpPr>
            <a:spLocks noChangeShapeType="1"/>
          </p:cNvSpPr>
          <p:nvPr/>
        </p:nvSpPr>
        <p:spPr bwMode="auto">
          <a:xfrm>
            <a:off x="6886575" y="3116262"/>
            <a:ext cx="9525" cy="942975"/>
          </a:xfrm>
          <a:prstGeom prst="line">
            <a:avLst/>
          </a:prstGeom>
          <a:noFill/>
          <a:ln w="9525" cap="rnd">
            <a:solidFill>
              <a:srgbClr val="3333FF"/>
            </a:solidFill>
            <a:prstDash val="sysDot"/>
            <a:round/>
            <a:headEnd type="triangle" w="med" len="med"/>
            <a:tailEnd/>
          </a:ln>
          <a:effectLst/>
        </p:spPr>
        <p:txBody>
          <a:bodyPr wrap="none" anchor="ctr"/>
          <a:lstStyle/>
          <a:p>
            <a:endParaRPr lang="en-US"/>
          </a:p>
        </p:txBody>
      </p:sp>
      <p:sp>
        <p:nvSpPr>
          <p:cNvPr id="813397" name="Line 341"/>
          <p:cNvSpPr>
            <a:spLocks noChangeShapeType="1"/>
          </p:cNvSpPr>
          <p:nvPr/>
        </p:nvSpPr>
        <p:spPr bwMode="auto">
          <a:xfrm>
            <a:off x="7610475" y="3125787"/>
            <a:ext cx="0" cy="542925"/>
          </a:xfrm>
          <a:prstGeom prst="line">
            <a:avLst/>
          </a:prstGeom>
          <a:noFill/>
          <a:ln w="9525" cap="rnd">
            <a:solidFill>
              <a:srgbClr val="3333FF"/>
            </a:solidFill>
            <a:prstDash val="sysDot"/>
            <a:round/>
            <a:headEnd type="triangle" w="med" len="med"/>
            <a:tailEnd/>
          </a:ln>
          <a:effectLst/>
        </p:spPr>
        <p:txBody>
          <a:bodyPr wrap="none" anchor="ctr"/>
          <a:lstStyle/>
          <a:p>
            <a:endParaRPr lang="en-US"/>
          </a:p>
        </p:txBody>
      </p:sp>
      <p:sp>
        <p:nvSpPr>
          <p:cNvPr id="813401" name="Text Box 345"/>
          <p:cNvSpPr txBox="1">
            <a:spLocks noChangeArrowheads="1"/>
          </p:cNvSpPr>
          <p:nvPr/>
        </p:nvSpPr>
        <p:spPr bwMode="auto">
          <a:xfrm>
            <a:off x="7610475" y="2027237"/>
            <a:ext cx="1266825" cy="458788"/>
          </a:xfrm>
          <a:prstGeom prst="rect">
            <a:avLst/>
          </a:prstGeom>
          <a:noFill/>
          <a:ln w="3175">
            <a:noFill/>
            <a:miter lim="800000"/>
            <a:headEnd/>
            <a:tailEnd/>
          </a:ln>
          <a:effectLst/>
        </p:spPr>
        <p:txBody>
          <a:bodyPr>
            <a:spAutoFit/>
          </a:bodyPr>
          <a:lstStyle/>
          <a:p>
            <a:pPr>
              <a:lnSpc>
                <a:spcPct val="100000"/>
              </a:lnSpc>
              <a:spcBef>
                <a:spcPct val="50000"/>
              </a:spcBef>
              <a:spcAft>
                <a:spcPct val="0"/>
              </a:spcAft>
            </a:pPr>
            <a:r>
              <a:rPr lang="en-US" sz="800"/>
              <a:t>Administrative Services Agreement (Dec 08)</a:t>
            </a:r>
          </a:p>
        </p:txBody>
      </p:sp>
      <p:sp>
        <p:nvSpPr>
          <p:cNvPr id="813399" name="Rectangle 343"/>
          <p:cNvSpPr>
            <a:spLocks noChangeArrowheads="1"/>
          </p:cNvSpPr>
          <p:nvPr/>
        </p:nvSpPr>
        <p:spPr bwMode="auto">
          <a:xfrm>
            <a:off x="133350" y="4757737"/>
            <a:ext cx="8839200" cy="1562100"/>
          </a:xfrm>
          <a:prstGeom prst="rect">
            <a:avLst/>
          </a:prstGeom>
          <a:solidFill>
            <a:srgbClr val="CBDBC3"/>
          </a:solidFill>
          <a:ln w="9525">
            <a:solidFill>
              <a:schemeClr val="tx1"/>
            </a:solidFill>
            <a:miter lim="800000"/>
            <a:headEnd/>
            <a:tailEnd/>
          </a:ln>
          <a:effectLst/>
        </p:spPr>
        <p:txBody>
          <a:bodyPr wrap="none" anchor="ctr"/>
          <a:lstStyle/>
          <a:p>
            <a:endParaRPr lang="en-US"/>
          </a:p>
        </p:txBody>
      </p:sp>
      <p:sp>
        <p:nvSpPr>
          <p:cNvPr id="813402" name="Line 346"/>
          <p:cNvSpPr>
            <a:spLocks noChangeShapeType="1"/>
          </p:cNvSpPr>
          <p:nvPr/>
        </p:nvSpPr>
        <p:spPr bwMode="auto">
          <a:xfrm>
            <a:off x="7972425" y="2392362"/>
            <a:ext cx="0" cy="333375"/>
          </a:xfrm>
          <a:prstGeom prst="line">
            <a:avLst/>
          </a:prstGeom>
          <a:noFill/>
          <a:ln w="9525" cap="rnd">
            <a:solidFill>
              <a:srgbClr val="A50021"/>
            </a:solidFill>
            <a:prstDash val="sysDot"/>
            <a:round/>
            <a:headEnd/>
            <a:tailEnd type="triangle" w="med" len="med"/>
          </a:ln>
          <a:effectLst/>
        </p:spPr>
        <p:txBody>
          <a:bodyPr wrap="none" anchor="ctr"/>
          <a:lstStyle/>
          <a:p>
            <a:endParaRPr lang="en-US"/>
          </a:p>
        </p:txBody>
      </p:sp>
      <p:sp>
        <p:nvSpPr>
          <p:cNvPr id="813403" name="Line 347"/>
          <p:cNvSpPr>
            <a:spLocks noChangeShapeType="1"/>
          </p:cNvSpPr>
          <p:nvPr/>
        </p:nvSpPr>
        <p:spPr bwMode="auto">
          <a:xfrm>
            <a:off x="4629150" y="3106737"/>
            <a:ext cx="0" cy="1685925"/>
          </a:xfrm>
          <a:prstGeom prst="line">
            <a:avLst/>
          </a:prstGeom>
          <a:noFill/>
          <a:ln w="9525" cap="rnd">
            <a:solidFill>
              <a:srgbClr val="009900"/>
            </a:solidFill>
            <a:prstDash val="sysDot"/>
            <a:round/>
            <a:headEnd type="triangle" w="med" len="med"/>
            <a:tailEnd/>
          </a:ln>
          <a:effectLst/>
        </p:spPr>
        <p:txBody>
          <a:bodyPr wrap="none" anchor="ctr"/>
          <a:lstStyle/>
          <a:p>
            <a:endParaRPr lang="en-US"/>
          </a:p>
        </p:txBody>
      </p:sp>
      <p:sp>
        <p:nvSpPr>
          <p:cNvPr id="813406" name="Line 350"/>
          <p:cNvSpPr>
            <a:spLocks noChangeShapeType="1"/>
          </p:cNvSpPr>
          <p:nvPr/>
        </p:nvSpPr>
        <p:spPr bwMode="auto">
          <a:xfrm>
            <a:off x="2924175" y="3125787"/>
            <a:ext cx="0" cy="1685925"/>
          </a:xfrm>
          <a:prstGeom prst="line">
            <a:avLst/>
          </a:prstGeom>
          <a:noFill/>
          <a:ln w="9525" cap="rnd">
            <a:solidFill>
              <a:srgbClr val="009900"/>
            </a:solidFill>
            <a:prstDash val="sysDot"/>
            <a:round/>
            <a:headEnd type="triangle" w="med" len="med"/>
            <a:tailEnd/>
          </a:ln>
          <a:effectLst/>
        </p:spPr>
        <p:txBody>
          <a:bodyPr wrap="none" anchor="ctr"/>
          <a:lstStyle/>
          <a:p>
            <a:endParaRPr lang="en-US"/>
          </a:p>
        </p:txBody>
      </p:sp>
      <p:sp>
        <p:nvSpPr>
          <p:cNvPr id="813408" name="Line 352"/>
          <p:cNvSpPr>
            <a:spLocks noChangeShapeType="1"/>
          </p:cNvSpPr>
          <p:nvPr/>
        </p:nvSpPr>
        <p:spPr bwMode="auto">
          <a:xfrm>
            <a:off x="6153150" y="3106737"/>
            <a:ext cx="0" cy="1685925"/>
          </a:xfrm>
          <a:prstGeom prst="line">
            <a:avLst/>
          </a:prstGeom>
          <a:noFill/>
          <a:ln w="9525" cap="rnd">
            <a:solidFill>
              <a:srgbClr val="009900"/>
            </a:solidFill>
            <a:prstDash val="sysDot"/>
            <a:round/>
            <a:headEnd type="triangle" w="med" len="med"/>
            <a:tailEnd/>
          </a:ln>
          <a:effectLst/>
        </p:spPr>
        <p:txBody>
          <a:bodyPr wrap="none" anchor="ctr"/>
          <a:lstStyle/>
          <a:p>
            <a:endParaRPr lang="en-US"/>
          </a:p>
        </p:txBody>
      </p:sp>
      <p:sp>
        <p:nvSpPr>
          <p:cNvPr id="813409" name="Line 353"/>
          <p:cNvSpPr>
            <a:spLocks noChangeShapeType="1"/>
          </p:cNvSpPr>
          <p:nvPr/>
        </p:nvSpPr>
        <p:spPr bwMode="auto">
          <a:xfrm>
            <a:off x="4705350" y="3106737"/>
            <a:ext cx="0" cy="2019300"/>
          </a:xfrm>
          <a:prstGeom prst="line">
            <a:avLst/>
          </a:prstGeom>
          <a:noFill/>
          <a:ln w="9525" cap="rnd">
            <a:solidFill>
              <a:srgbClr val="009900"/>
            </a:solidFill>
            <a:prstDash val="sysDot"/>
            <a:round/>
            <a:headEnd type="triangle" w="med" len="med"/>
            <a:tailEnd/>
          </a:ln>
          <a:effectLst/>
        </p:spPr>
        <p:txBody>
          <a:bodyPr wrap="none" anchor="ctr"/>
          <a:lstStyle/>
          <a:p>
            <a:endParaRPr lang="en-US"/>
          </a:p>
        </p:txBody>
      </p:sp>
      <p:sp>
        <p:nvSpPr>
          <p:cNvPr id="813412" name="Line 356"/>
          <p:cNvSpPr>
            <a:spLocks noChangeShapeType="1"/>
          </p:cNvSpPr>
          <p:nvPr/>
        </p:nvSpPr>
        <p:spPr bwMode="auto">
          <a:xfrm>
            <a:off x="8267700" y="3116262"/>
            <a:ext cx="0" cy="1685925"/>
          </a:xfrm>
          <a:prstGeom prst="line">
            <a:avLst/>
          </a:prstGeom>
          <a:noFill/>
          <a:ln w="9525" cap="rnd">
            <a:solidFill>
              <a:srgbClr val="009900"/>
            </a:solidFill>
            <a:prstDash val="sysDot"/>
            <a:round/>
            <a:headEnd type="triangle" w="med" len="med"/>
            <a:tailEnd/>
          </a:ln>
          <a:effectLst/>
        </p:spPr>
        <p:txBody>
          <a:bodyPr wrap="none" anchor="ctr"/>
          <a:lstStyle/>
          <a:p>
            <a:endParaRPr lang="en-US"/>
          </a:p>
        </p:txBody>
      </p:sp>
      <p:sp>
        <p:nvSpPr>
          <p:cNvPr id="813414" name="Line 358"/>
          <p:cNvSpPr>
            <a:spLocks noChangeShapeType="1"/>
          </p:cNvSpPr>
          <p:nvPr/>
        </p:nvSpPr>
        <p:spPr bwMode="auto">
          <a:xfrm>
            <a:off x="7458075" y="3125787"/>
            <a:ext cx="0" cy="1685925"/>
          </a:xfrm>
          <a:prstGeom prst="line">
            <a:avLst/>
          </a:prstGeom>
          <a:noFill/>
          <a:ln w="9525" cap="rnd">
            <a:solidFill>
              <a:srgbClr val="009900"/>
            </a:solidFill>
            <a:prstDash val="sysDot"/>
            <a:round/>
            <a:headEnd type="triangle" w="med" len="med"/>
            <a:tailEnd/>
          </a:ln>
          <a:effectLst/>
        </p:spPr>
        <p:txBody>
          <a:bodyPr wrap="none" anchor="ctr"/>
          <a:lstStyle/>
          <a:p>
            <a:endParaRPr lang="en-US"/>
          </a:p>
        </p:txBody>
      </p:sp>
      <p:sp>
        <p:nvSpPr>
          <p:cNvPr id="813416" name="Line 360"/>
          <p:cNvSpPr>
            <a:spLocks noChangeShapeType="1"/>
          </p:cNvSpPr>
          <p:nvPr/>
        </p:nvSpPr>
        <p:spPr bwMode="auto">
          <a:xfrm>
            <a:off x="8858250" y="3125787"/>
            <a:ext cx="0" cy="1933575"/>
          </a:xfrm>
          <a:prstGeom prst="line">
            <a:avLst/>
          </a:prstGeom>
          <a:noFill/>
          <a:ln w="9525" cap="rnd">
            <a:solidFill>
              <a:srgbClr val="009900"/>
            </a:solidFill>
            <a:prstDash val="sysDot"/>
            <a:round/>
            <a:headEnd type="triangle" w="med" len="med"/>
            <a:tailEnd/>
          </a:ln>
          <a:effectLst/>
        </p:spPr>
        <p:txBody>
          <a:bodyPr wrap="none" anchor="ctr"/>
          <a:lstStyle/>
          <a:p>
            <a:endParaRPr lang="en-US"/>
          </a:p>
        </p:txBody>
      </p:sp>
      <p:sp>
        <p:nvSpPr>
          <p:cNvPr id="813418" name="Line 362"/>
          <p:cNvSpPr>
            <a:spLocks noChangeShapeType="1"/>
          </p:cNvSpPr>
          <p:nvPr/>
        </p:nvSpPr>
        <p:spPr bwMode="auto">
          <a:xfrm>
            <a:off x="7115175" y="3125787"/>
            <a:ext cx="0" cy="1933575"/>
          </a:xfrm>
          <a:prstGeom prst="line">
            <a:avLst/>
          </a:prstGeom>
          <a:noFill/>
          <a:ln w="9525" cap="rnd">
            <a:solidFill>
              <a:srgbClr val="009900"/>
            </a:solidFill>
            <a:prstDash val="sysDot"/>
            <a:round/>
            <a:headEnd type="triangle" w="med" len="med"/>
            <a:tailEnd/>
          </a:ln>
          <a:effectLst/>
        </p:spPr>
        <p:txBody>
          <a:bodyPr wrap="none" anchor="ctr"/>
          <a:lstStyle/>
          <a:p>
            <a:endParaRPr lang="en-US"/>
          </a:p>
        </p:txBody>
      </p:sp>
      <p:sp>
        <p:nvSpPr>
          <p:cNvPr id="813419" name="Line 363"/>
          <p:cNvSpPr>
            <a:spLocks noChangeShapeType="1"/>
          </p:cNvSpPr>
          <p:nvPr/>
        </p:nvSpPr>
        <p:spPr bwMode="auto">
          <a:xfrm>
            <a:off x="4772025" y="3106737"/>
            <a:ext cx="0" cy="2400300"/>
          </a:xfrm>
          <a:prstGeom prst="line">
            <a:avLst/>
          </a:prstGeom>
          <a:noFill/>
          <a:ln w="9525" cap="rnd">
            <a:solidFill>
              <a:srgbClr val="FF6600"/>
            </a:solidFill>
            <a:prstDash val="sysDot"/>
            <a:round/>
            <a:headEnd type="triangle" w="med" len="med"/>
            <a:tailEnd/>
          </a:ln>
          <a:effectLst/>
        </p:spPr>
        <p:txBody>
          <a:bodyPr wrap="none" anchor="ctr"/>
          <a:lstStyle/>
          <a:p>
            <a:endParaRPr lang="en-US"/>
          </a:p>
        </p:txBody>
      </p:sp>
      <p:sp>
        <p:nvSpPr>
          <p:cNvPr id="813420" name="Text Box 364"/>
          <p:cNvSpPr txBox="1">
            <a:spLocks noChangeArrowheads="1"/>
          </p:cNvSpPr>
          <p:nvPr/>
        </p:nvSpPr>
        <p:spPr bwMode="auto">
          <a:xfrm>
            <a:off x="2933700" y="5499100"/>
            <a:ext cx="5981700" cy="214312"/>
          </a:xfrm>
          <a:prstGeom prst="rect">
            <a:avLst/>
          </a:prstGeom>
          <a:solidFill>
            <a:srgbClr val="FF6600">
              <a:alpha val="20000"/>
            </a:srgbClr>
          </a:solidFill>
          <a:ln w="3175">
            <a:noFill/>
            <a:miter lim="800000"/>
            <a:headEnd/>
            <a:tailEnd/>
          </a:ln>
          <a:effectLst/>
        </p:spPr>
        <p:txBody>
          <a:bodyPr>
            <a:spAutoFit/>
          </a:bodyPr>
          <a:lstStyle/>
          <a:p>
            <a:pPr algn="ctr">
              <a:lnSpc>
                <a:spcPct val="100000"/>
              </a:lnSpc>
              <a:spcBef>
                <a:spcPct val="50000"/>
              </a:spcBef>
              <a:spcAft>
                <a:spcPct val="0"/>
              </a:spcAft>
            </a:pPr>
            <a:r>
              <a:rPr lang="en-US" sz="800" dirty="0"/>
              <a:t>DSP-5 (Permanent Export License)</a:t>
            </a:r>
          </a:p>
        </p:txBody>
      </p:sp>
      <p:sp>
        <p:nvSpPr>
          <p:cNvPr id="813421" name="Line 365"/>
          <p:cNvSpPr>
            <a:spLocks noChangeShapeType="1"/>
          </p:cNvSpPr>
          <p:nvPr/>
        </p:nvSpPr>
        <p:spPr bwMode="auto">
          <a:xfrm>
            <a:off x="4476750" y="3097212"/>
            <a:ext cx="0" cy="2400300"/>
          </a:xfrm>
          <a:prstGeom prst="line">
            <a:avLst/>
          </a:prstGeom>
          <a:noFill/>
          <a:ln w="9525" cap="rnd">
            <a:solidFill>
              <a:srgbClr val="FF6600"/>
            </a:solidFill>
            <a:prstDash val="sysDot"/>
            <a:round/>
            <a:headEnd type="triangle" w="med" len="med"/>
            <a:tailEnd/>
          </a:ln>
          <a:effectLst/>
        </p:spPr>
        <p:txBody>
          <a:bodyPr wrap="none" anchor="ctr"/>
          <a:lstStyle/>
          <a:p>
            <a:endParaRPr lang="en-US"/>
          </a:p>
        </p:txBody>
      </p:sp>
      <p:sp>
        <p:nvSpPr>
          <p:cNvPr id="813424" name="Line 368"/>
          <p:cNvSpPr>
            <a:spLocks noChangeShapeType="1"/>
          </p:cNvSpPr>
          <p:nvPr/>
        </p:nvSpPr>
        <p:spPr bwMode="auto">
          <a:xfrm>
            <a:off x="8162925" y="3116262"/>
            <a:ext cx="0" cy="2400300"/>
          </a:xfrm>
          <a:prstGeom prst="line">
            <a:avLst/>
          </a:prstGeom>
          <a:noFill/>
          <a:ln w="9525" cap="rnd">
            <a:solidFill>
              <a:srgbClr val="FF6600"/>
            </a:solidFill>
            <a:prstDash val="sysDot"/>
            <a:round/>
            <a:headEnd type="triangle" w="med" len="med"/>
            <a:tailEnd/>
          </a:ln>
          <a:effectLst/>
        </p:spPr>
        <p:txBody>
          <a:bodyPr wrap="none" anchor="ctr"/>
          <a:lstStyle/>
          <a:p>
            <a:endParaRPr lang="en-US"/>
          </a:p>
        </p:txBody>
      </p:sp>
      <p:sp>
        <p:nvSpPr>
          <p:cNvPr id="813425" name="Text Box 369"/>
          <p:cNvSpPr txBox="1">
            <a:spLocks noChangeArrowheads="1"/>
          </p:cNvSpPr>
          <p:nvPr/>
        </p:nvSpPr>
        <p:spPr bwMode="auto">
          <a:xfrm>
            <a:off x="2952750" y="5756275"/>
            <a:ext cx="5962650" cy="214312"/>
          </a:xfrm>
          <a:prstGeom prst="rect">
            <a:avLst/>
          </a:prstGeom>
          <a:solidFill>
            <a:srgbClr val="CC66FF">
              <a:alpha val="20000"/>
            </a:srgbClr>
          </a:solidFill>
          <a:ln w="3175">
            <a:noFill/>
            <a:miter lim="800000"/>
            <a:headEnd/>
            <a:tailEnd/>
          </a:ln>
          <a:effectLst/>
        </p:spPr>
        <p:txBody>
          <a:bodyPr>
            <a:spAutoFit/>
          </a:bodyPr>
          <a:lstStyle/>
          <a:p>
            <a:pPr algn="ctr">
              <a:lnSpc>
                <a:spcPct val="100000"/>
              </a:lnSpc>
              <a:spcBef>
                <a:spcPct val="50000"/>
              </a:spcBef>
              <a:spcAft>
                <a:spcPct val="0"/>
              </a:spcAft>
            </a:pPr>
            <a:r>
              <a:rPr lang="en-US" sz="800" dirty="0"/>
              <a:t>DSP-61 (Temporary Import License)</a:t>
            </a:r>
          </a:p>
        </p:txBody>
      </p:sp>
      <p:sp>
        <p:nvSpPr>
          <p:cNvPr id="813426" name="Text Box 370"/>
          <p:cNvSpPr txBox="1">
            <a:spLocks noChangeArrowheads="1"/>
          </p:cNvSpPr>
          <p:nvPr/>
        </p:nvSpPr>
        <p:spPr bwMode="auto">
          <a:xfrm>
            <a:off x="2962275" y="6042025"/>
            <a:ext cx="5953125" cy="214312"/>
          </a:xfrm>
          <a:prstGeom prst="rect">
            <a:avLst/>
          </a:prstGeom>
          <a:solidFill>
            <a:srgbClr val="008000">
              <a:alpha val="20000"/>
            </a:srgbClr>
          </a:solidFill>
          <a:ln w="3175">
            <a:noFill/>
            <a:miter lim="800000"/>
            <a:headEnd/>
            <a:tailEnd/>
          </a:ln>
          <a:effectLst/>
        </p:spPr>
        <p:txBody>
          <a:bodyPr>
            <a:spAutoFit/>
          </a:bodyPr>
          <a:lstStyle/>
          <a:p>
            <a:pPr algn="ctr">
              <a:lnSpc>
                <a:spcPct val="100000"/>
              </a:lnSpc>
              <a:spcBef>
                <a:spcPct val="50000"/>
              </a:spcBef>
              <a:spcAft>
                <a:spcPct val="0"/>
              </a:spcAft>
            </a:pPr>
            <a:r>
              <a:rPr lang="en-US" sz="800" dirty="0"/>
              <a:t>DSP-73 (Temporary Import License)</a:t>
            </a:r>
          </a:p>
        </p:txBody>
      </p:sp>
      <p:sp>
        <p:nvSpPr>
          <p:cNvPr id="813427" name="Line 371"/>
          <p:cNvSpPr>
            <a:spLocks noChangeShapeType="1"/>
          </p:cNvSpPr>
          <p:nvPr/>
        </p:nvSpPr>
        <p:spPr bwMode="auto">
          <a:xfrm>
            <a:off x="7810500" y="3116262"/>
            <a:ext cx="0" cy="2400300"/>
          </a:xfrm>
          <a:prstGeom prst="line">
            <a:avLst/>
          </a:prstGeom>
          <a:noFill/>
          <a:ln w="9525" cap="rnd">
            <a:solidFill>
              <a:srgbClr val="FF6600"/>
            </a:solidFill>
            <a:prstDash val="sysDot"/>
            <a:round/>
            <a:headEnd type="triangle" w="med" len="med"/>
            <a:tailEnd/>
          </a:ln>
          <a:effectLst/>
        </p:spPr>
        <p:txBody>
          <a:bodyPr wrap="none" anchor="ctr"/>
          <a:lstStyle/>
          <a:p>
            <a:endParaRPr lang="en-US"/>
          </a:p>
        </p:txBody>
      </p:sp>
      <p:sp>
        <p:nvSpPr>
          <p:cNvPr id="813428" name="Line 372"/>
          <p:cNvSpPr>
            <a:spLocks noChangeShapeType="1"/>
          </p:cNvSpPr>
          <p:nvPr/>
        </p:nvSpPr>
        <p:spPr bwMode="auto">
          <a:xfrm>
            <a:off x="6229350" y="3116262"/>
            <a:ext cx="0" cy="2400300"/>
          </a:xfrm>
          <a:prstGeom prst="line">
            <a:avLst/>
          </a:prstGeom>
          <a:noFill/>
          <a:ln w="9525" cap="rnd">
            <a:solidFill>
              <a:srgbClr val="FF6600"/>
            </a:solidFill>
            <a:prstDash val="sysDot"/>
            <a:round/>
            <a:headEnd type="triangle" w="med" len="med"/>
            <a:tailEnd/>
          </a:ln>
          <a:effectLst/>
        </p:spPr>
        <p:txBody>
          <a:bodyPr wrap="none" anchor="ctr"/>
          <a:lstStyle/>
          <a:p>
            <a:endParaRPr lang="en-US"/>
          </a:p>
        </p:txBody>
      </p:sp>
      <p:sp>
        <p:nvSpPr>
          <p:cNvPr id="813429" name="Line 373"/>
          <p:cNvSpPr>
            <a:spLocks noChangeShapeType="1"/>
          </p:cNvSpPr>
          <p:nvPr/>
        </p:nvSpPr>
        <p:spPr bwMode="auto">
          <a:xfrm>
            <a:off x="6667500" y="3116262"/>
            <a:ext cx="0" cy="2400300"/>
          </a:xfrm>
          <a:prstGeom prst="line">
            <a:avLst/>
          </a:prstGeom>
          <a:noFill/>
          <a:ln w="9525" cap="rnd">
            <a:solidFill>
              <a:srgbClr val="FF6600"/>
            </a:solidFill>
            <a:prstDash val="sysDot"/>
            <a:round/>
            <a:headEnd type="triangle" w="med" len="med"/>
            <a:tailEnd/>
          </a:ln>
          <a:effectLst/>
        </p:spPr>
        <p:txBody>
          <a:bodyPr wrap="none" anchor="ctr"/>
          <a:lstStyle/>
          <a:p>
            <a:endParaRPr lang="en-US"/>
          </a:p>
        </p:txBody>
      </p:sp>
      <p:sp>
        <p:nvSpPr>
          <p:cNvPr id="813430" name="Line 374"/>
          <p:cNvSpPr>
            <a:spLocks noChangeShapeType="1"/>
          </p:cNvSpPr>
          <p:nvPr/>
        </p:nvSpPr>
        <p:spPr bwMode="auto">
          <a:xfrm flipH="1">
            <a:off x="7572375" y="3049587"/>
            <a:ext cx="9525" cy="2457450"/>
          </a:xfrm>
          <a:prstGeom prst="line">
            <a:avLst/>
          </a:prstGeom>
          <a:noFill/>
          <a:ln w="9525" cap="rnd">
            <a:solidFill>
              <a:srgbClr val="FF6600"/>
            </a:solidFill>
            <a:prstDash val="sysDot"/>
            <a:round/>
            <a:headEnd type="triangle" w="med" len="med"/>
            <a:tailEnd/>
          </a:ln>
          <a:effectLst/>
        </p:spPr>
        <p:txBody>
          <a:bodyPr wrap="none" anchor="ctr"/>
          <a:lstStyle/>
          <a:p>
            <a:endParaRPr lang="en-US"/>
          </a:p>
        </p:txBody>
      </p:sp>
      <p:sp>
        <p:nvSpPr>
          <p:cNvPr id="813431" name="Line 375"/>
          <p:cNvSpPr>
            <a:spLocks noChangeShapeType="1"/>
          </p:cNvSpPr>
          <p:nvPr/>
        </p:nvSpPr>
        <p:spPr bwMode="auto">
          <a:xfrm>
            <a:off x="4667250" y="2830512"/>
            <a:ext cx="0" cy="2914650"/>
          </a:xfrm>
          <a:prstGeom prst="line">
            <a:avLst/>
          </a:prstGeom>
          <a:noFill/>
          <a:ln w="9525" cap="rnd">
            <a:solidFill>
              <a:srgbClr val="CC66FF"/>
            </a:solidFill>
            <a:prstDash val="sysDot"/>
            <a:round/>
            <a:headEnd type="triangle" w="med" len="med"/>
            <a:tailEnd/>
          </a:ln>
          <a:effectLst/>
        </p:spPr>
        <p:txBody>
          <a:bodyPr wrap="none" anchor="ctr"/>
          <a:lstStyle/>
          <a:p>
            <a:endParaRPr lang="en-US"/>
          </a:p>
        </p:txBody>
      </p:sp>
      <p:sp>
        <p:nvSpPr>
          <p:cNvPr id="813432" name="Line 376"/>
          <p:cNvSpPr>
            <a:spLocks noChangeShapeType="1"/>
          </p:cNvSpPr>
          <p:nvPr/>
        </p:nvSpPr>
        <p:spPr bwMode="auto">
          <a:xfrm>
            <a:off x="8220075" y="3030537"/>
            <a:ext cx="0" cy="2781300"/>
          </a:xfrm>
          <a:prstGeom prst="line">
            <a:avLst/>
          </a:prstGeom>
          <a:noFill/>
          <a:ln w="9525" cap="rnd">
            <a:solidFill>
              <a:srgbClr val="CC66FF"/>
            </a:solidFill>
            <a:prstDash val="sysDot"/>
            <a:round/>
            <a:headEnd type="triangle" w="med" len="med"/>
            <a:tailEnd/>
          </a:ln>
          <a:effectLst/>
        </p:spPr>
        <p:txBody>
          <a:bodyPr wrap="none" anchor="ctr"/>
          <a:lstStyle/>
          <a:p>
            <a:endParaRPr lang="en-US"/>
          </a:p>
        </p:txBody>
      </p:sp>
      <p:sp>
        <p:nvSpPr>
          <p:cNvPr id="813433" name="Line 377"/>
          <p:cNvSpPr>
            <a:spLocks noChangeShapeType="1"/>
          </p:cNvSpPr>
          <p:nvPr/>
        </p:nvSpPr>
        <p:spPr bwMode="auto">
          <a:xfrm>
            <a:off x="4257675" y="3144837"/>
            <a:ext cx="0" cy="2914650"/>
          </a:xfrm>
          <a:prstGeom prst="line">
            <a:avLst/>
          </a:prstGeom>
          <a:noFill/>
          <a:ln w="9525" cap="rnd">
            <a:solidFill>
              <a:srgbClr val="4F7F01"/>
            </a:solidFill>
            <a:prstDash val="sysDot"/>
            <a:round/>
            <a:headEnd type="triangle" w="med" len="med"/>
            <a:tailEnd/>
          </a:ln>
          <a:effectLst/>
        </p:spPr>
        <p:txBody>
          <a:bodyPr wrap="none" anchor="ctr"/>
          <a:lstStyle/>
          <a:p>
            <a:endParaRPr lang="en-US"/>
          </a:p>
        </p:txBody>
      </p:sp>
      <p:sp>
        <p:nvSpPr>
          <p:cNvPr id="813434" name="Line 378"/>
          <p:cNvSpPr>
            <a:spLocks noChangeShapeType="1"/>
          </p:cNvSpPr>
          <p:nvPr/>
        </p:nvSpPr>
        <p:spPr bwMode="auto">
          <a:xfrm>
            <a:off x="7496175" y="3049587"/>
            <a:ext cx="0" cy="3009900"/>
          </a:xfrm>
          <a:prstGeom prst="line">
            <a:avLst/>
          </a:prstGeom>
          <a:noFill/>
          <a:ln w="9525" cap="rnd">
            <a:solidFill>
              <a:srgbClr val="4F7F01"/>
            </a:solidFill>
            <a:prstDash val="sysDot"/>
            <a:round/>
            <a:headEnd type="triangle" w="med" len="med"/>
            <a:tailEnd/>
          </a:ln>
          <a:effectLst/>
        </p:spPr>
        <p:txBody>
          <a:bodyPr wrap="none" anchor="ctr"/>
          <a:lstStyle/>
          <a:p>
            <a:endParaRPr lang="en-US"/>
          </a:p>
        </p:txBody>
      </p:sp>
      <p:sp>
        <p:nvSpPr>
          <p:cNvPr id="813118" name="Text Box 62"/>
          <p:cNvSpPr txBox="1">
            <a:spLocks noChangeArrowheads="1"/>
          </p:cNvSpPr>
          <p:nvPr/>
        </p:nvSpPr>
        <p:spPr bwMode="auto">
          <a:xfrm>
            <a:off x="153988" y="3632200"/>
            <a:ext cx="2195512" cy="276999"/>
          </a:xfrm>
          <a:prstGeom prst="rect">
            <a:avLst/>
          </a:prstGeom>
          <a:noFill/>
          <a:ln w="9525">
            <a:noFill/>
            <a:miter lim="800000"/>
            <a:headEnd/>
            <a:tailEnd/>
          </a:ln>
          <a:effectLst/>
        </p:spPr>
        <p:txBody>
          <a:bodyPr>
            <a:spAutoFit/>
          </a:bodyPr>
          <a:lstStyle/>
          <a:p>
            <a:pPr algn="l">
              <a:lnSpc>
                <a:spcPct val="100000"/>
              </a:lnSpc>
              <a:spcBef>
                <a:spcPct val="50000"/>
              </a:spcBef>
              <a:spcAft>
                <a:spcPct val="0"/>
              </a:spcAft>
            </a:pPr>
            <a:r>
              <a:rPr lang="en-US" sz="1200" i="1" dirty="0"/>
              <a:t>SSA Employee Training</a:t>
            </a:r>
          </a:p>
        </p:txBody>
      </p:sp>
      <p:sp>
        <p:nvSpPr>
          <p:cNvPr id="813400" name="Text Box 344"/>
          <p:cNvSpPr txBox="1">
            <a:spLocks noChangeArrowheads="1"/>
          </p:cNvSpPr>
          <p:nvPr/>
        </p:nvSpPr>
        <p:spPr bwMode="auto">
          <a:xfrm>
            <a:off x="153988" y="4775200"/>
            <a:ext cx="2195512" cy="274637"/>
          </a:xfrm>
          <a:prstGeom prst="rect">
            <a:avLst/>
          </a:prstGeom>
          <a:noFill/>
          <a:ln w="9525">
            <a:noFill/>
            <a:miter lim="800000"/>
            <a:headEnd/>
            <a:tailEnd/>
          </a:ln>
          <a:effectLst/>
        </p:spPr>
        <p:txBody>
          <a:bodyPr>
            <a:spAutoFit/>
          </a:bodyPr>
          <a:lstStyle/>
          <a:p>
            <a:pPr algn="l">
              <a:lnSpc>
                <a:spcPct val="100000"/>
              </a:lnSpc>
              <a:spcBef>
                <a:spcPct val="50000"/>
              </a:spcBef>
              <a:spcAft>
                <a:spcPct val="0"/>
              </a:spcAft>
            </a:pPr>
            <a:r>
              <a:rPr lang="en-US" sz="1200" i="1" dirty="0"/>
              <a:t>DD254 &amp; Export Licenses</a:t>
            </a:r>
          </a:p>
        </p:txBody>
      </p:sp>
      <p:sp>
        <p:nvSpPr>
          <p:cNvPr id="813339" name="Text Box 283"/>
          <p:cNvSpPr txBox="1">
            <a:spLocks noChangeArrowheads="1"/>
          </p:cNvSpPr>
          <p:nvPr/>
        </p:nvSpPr>
        <p:spPr bwMode="auto">
          <a:xfrm>
            <a:off x="7439025" y="3681412"/>
            <a:ext cx="1428750" cy="336550"/>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a:spAutoFit/>
          </a:bodyPr>
          <a:lstStyle/>
          <a:p>
            <a:pPr>
              <a:lnSpc>
                <a:spcPct val="100000"/>
              </a:lnSpc>
              <a:spcBef>
                <a:spcPct val="50000"/>
              </a:spcBef>
              <a:spcAft>
                <a:spcPct val="0"/>
              </a:spcAft>
            </a:pPr>
            <a:r>
              <a:rPr lang="en-US" sz="800"/>
              <a:t>US Customs Export Control Training (Oct 08)</a:t>
            </a:r>
          </a:p>
        </p:txBody>
      </p:sp>
      <p:sp>
        <p:nvSpPr>
          <p:cNvPr id="813404" name="Text Box 348"/>
          <p:cNvSpPr txBox="1">
            <a:spLocks noChangeArrowheads="1"/>
          </p:cNvSpPr>
          <p:nvPr/>
        </p:nvSpPr>
        <p:spPr bwMode="auto">
          <a:xfrm>
            <a:off x="3790950" y="4813300"/>
            <a:ext cx="885825" cy="214312"/>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a:spAutoFit/>
          </a:bodyPr>
          <a:lstStyle/>
          <a:p>
            <a:pPr>
              <a:lnSpc>
                <a:spcPct val="100000"/>
              </a:lnSpc>
              <a:spcBef>
                <a:spcPct val="50000"/>
              </a:spcBef>
              <a:spcAft>
                <a:spcPct val="0"/>
              </a:spcAft>
            </a:pPr>
            <a:r>
              <a:rPr lang="en-US" sz="800"/>
              <a:t>TAA  (Sep 07)</a:t>
            </a:r>
          </a:p>
        </p:txBody>
      </p:sp>
      <p:sp>
        <p:nvSpPr>
          <p:cNvPr id="813407" name="Text Box 351"/>
          <p:cNvSpPr txBox="1">
            <a:spLocks noChangeArrowheads="1"/>
          </p:cNvSpPr>
          <p:nvPr/>
        </p:nvSpPr>
        <p:spPr bwMode="auto">
          <a:xfrm>
            <a:off x="4991100" y="4878387"/>
            <a:ext cx="571500" cy="215444"/>
          </a:xfrm>
          <a:prstGeom prst="rect">
            <a:avLst/>
          </a:prstGeom>
          <a:gradFill rotWithShape="1">
            <a:gsLst>
              <a:gs pos="0">
                <a:srgbClr val="5E9EFF"/>
              </a:gs>
              <a:gs pos="39999">
                <a:srgbClr val="85C2FF"/>
              </a:gs>
              <a:gs pos="70000">
                <a:srgbClr val="C4D6EB"/>
              </a:gs>
              <a:gs pos="100000">
                <a:srgbClr val="FFEBFA"/>
              </a:gs>
            </a:gsLst>
            <a:lin ang="5400000" scaled="0"/>
          </a:gradFill>
          <a:ln w="3175">
            <a:noFill/>
            <a:miter lim="800000"/>
            <a:headEnd/>
            <a:tailEnd/>
          </a:ln>
          <a:effectLst/>
        </p:spPr>
        <p:txBody>
          <a:bodyPr wrap="square">
            <a:spAutoFit/>
          </a:bodyPr>
          <a:lstStyle/>
          <a:p>
            <a:pPr>
              <a:lnSpc>
                <a:spcPct val="100000"/>
              </a:lnSpc>
              <a:spcBef>
                <a:spcPct val="50000"/>
              </a:spcBef>
              <a:spcAft>
                <a:spcPct val="0"/>
              </a:spcAft>
            </a:pPr>
            <a:r>
              <a:rPr lang="en-US" sz="800" dirty="0"/>
              <a:t>DD254 </a:t>
            </a:r>
          </a:p>
        </p:txBody>
      </p:sp>
      <p:sp>
        <p:nvSpPr>
          <p:cNvPr id="813417" name="Text Box 361"/>
          <p:cNvSpPr txBox="1">
            <a:spLocks noChangeArrowheads="1"/>
          </p:cNvSpPr>
          <p:nvPr/>
        </p:nvSpPr>
        <p:spPr bwMode="auto">
          <a:xfrm>
            <a:off x="6724650" y="5089525"/>
            <a:ext cx="885825" cy="336550"/>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a:spAutoFit/>
          </a:bodyPr>
          <a:lstStyle/>
          <a:p>
            <a:pPr>
              <a:lnSpc>
                <a:spcPct val="100000"/>
              </a:lnSpc>
              <a:spcBef>
                <a:spcPct val="50000"/>
              </a:spcBef>
              <a:spcAft>
                <a:spcPct val="0"/>
              </a:spcAft>
            </a:pPr>
            <a:r>
              <a:rPr lang="en-US" sz="800" dirty="0" smtClean="0"/>
              <a:t>TCP – Source Code</a:t>
            </a:r>
            <a:endParaRPr lang="en-US" sz="800" dirty="0"/>
          </a:p>
        </p:txBody>
      </p:sp>
      <p:sp>
        <p:nvSpPr>
          <p:cNvPr id="813413" name="Text Box 357"/>
          <p:cNvSpPr txBox="1">
            <a:spLocks noChangeArrowheads="1"/>
          </p:cNvSpPr>
          <p:nvPr/>
        </p:nvSpPr>
        <p:spPr bwMode="auto">
          <a:xfrm>
            <a:off x="6705600" y="4803775"/>
            <a:ext cx="885825" cy="214312"/>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a:spAutoFit/>
          </a:bodyPr>
          <a:lstStyle/>
          <a:p>
            <a:pPr>
              <a:lnSpc>
                <a:spcPct val="100000"/>
              </a:lnSpc>
              <a:spcBef>
                <a:spcPct val="50000"/>
              </a:spcBef>
              <a:spcAft>
                <a:spcPct val="0"/>
              </a:spcAft>
            </a:pPr>
            <a:r>
              <a:rPr lang="en-US" sz="800" dirty="0"/>
              <a:t>TCP </a:t>
            </a:r>
            <a:r>
              <a:rPr lang="en-US" sz="800" dirty="0" smtClean="0"/>
              <a:t>- FCS</a:t>
            </a:r>
            <a:endParaRPr lang="en-US" sz="800" dirty="0"/>
          </a:p>
        </p:txBody>
      </p:sp>
      <p:sp>
        <p:nvSpPr>
          <p:cNvPr id="813415" name="Text Box 359"/>
          <p:cNvSpPr txBox="1">
            <a:spLocks noChangeArrowheads="1"/>
          </p:cNvSpPr>
          <p:nvPr/>
        </p:nvSpPr>
        <p:spPr bwMode="auto">
          <a:xfrm>
            <a:off x="8048625" y="5070475"/>
            <a:ext cx="885825" cy="215444"/>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wrap="square">
            <a:spAutoFit/>
          </a:bodyPr>
          <a:lstStyle/>
          <a:p>
            <a:pPr>
              <a:lnSpc>
                <a:spcPct val="100000"/>
              </a:lnSpc>
              <a:spcBef>
                <a:spcPct val="50000"/>
              </a:spcBef>
              <a:spcAft>
                <a:spcPct val="0"/>
              </a:spcAft>
            </a:pPr>
            <a:r>
              <a:rPr lang="en-US" sz="800" dirty="0" smtClean="0"/>
              <a:t>TCP – US Origin</a:t>
            </a:r>
            <a:endParaRPr lang="en-US" sz="800" dirty="0"/>
          </a:p>
        </p:txBody>
      </p:sp>
      <p:sp>
        <p:nvSpPr>
          <p:cNvPr id="813411" name="Text Box 355"/>
          <p:cNvSpPr txBox="1">
            <a:spLocks noChangeArrowheads="1"/>
          </p:cNvSpPr>
          <p:nvPr/>
        </p:nvSpPr>
        <p:spPr bwMode="auto">
          <a:xfrm>
            <a:off x="7667625" y="4803775"/>
            <a:ext cx="371475" cy="215444"/>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wrap="square">
            <a:spAutoFit/>
          </a:bodyPr>
          <a:lstStyle/>
          <a:p>
            <a:pPr>
              <a:lnSpc>
                <a:spcPct val="100000"/>
              </a:lnSpc>
              <a:spcBef>
                <a:spcPct val="50000"/>
              </a:spcBef>
              <a:spcAft>
                <a:spcPct val="0"/>
              </a:spcAft>
            </a:pPr>
            <a:r>
              <a:rPr lang="en-US" sz="800" dirty="0"/>
              <a:t>TCP </a:t>
            </a:r>
          </a:p>
        </p:txBody>
      </p:sp>
      <p:sp>
        <p:nvSpPr>
          <p:cNvPr id="813150" name="Text Box 94"/>
          <p:cNvSpPr txBox="1">
            <a:spLocks noChangeArrowheads="1"/>
          </p:cNvSpPr>
          <p:nvPr/>
        </p:nvSpPr>
        <p:spPr bwMode="auto">
          <a:xfrm>
            <a:off x="5295900" y="3382188"/>
            <a:ext cx="1143000" cy="276999"/>
          </a:xfrm>
          <a:prstGeom prst="rect">
            <a:avLst/>
          </a:prstGeom>
          <a:gradFill rotWithShape="1">
            <a:gsLst>
              <a:gs pos="0">
                <a:schemeClr val="bg1">
                  <a:alpha val="49001"/>
                </a:schemeClr>
              </a:gs>
              <a:gs pos="100000">
                <a:schemeClr val="bg2">
                  <a:alpha val="49001"/>
                </a:schemeClr>
              </a:gs>
            </a:gsLst>
            <a:lin ang="5400000" scaled="1"/>
          </a:gradFill>
          <a:ln w="3175">
            <a:noFill/>
            <a:miter lim="800000"/>
            <a:headEnd/>
            <a:tailEnd/>
          </a:ln>
          <a:effectLst/>
        </p:spPr>
        <p:txBody>
          <a:bodyPr wrap="square">
            <a:spAutoFit/>
          </a:bodyPr>
          <a:lstStyle/>
          <a:p>
            <a:pPr>
              <a:lnSpc>
                <a:spcPct val="100000"/>
              </a:lnSpc>
              <a:spcBef>
                <a:spcPct val="50000"/>
              </a:spcBef>
              <a:spcAft>
                <a:spcPct val="0"/>
              </a:spcAft>
            </a:pPr>
            <a:r>
              <a:rPr lang="en-US" sz="1200" dirty="0" smtClean="0">
                <a:solidFill>
                  <a:srgbClr val="FF0000"/>
                </a:solidFill>
              </a:rPr>
              <a:t>GSC </a:t>
            </a:r>
            <a:r>
              <a:rPr lang="en-US" sz="1200" dirty="0">
                <a:solidFill>
                  <a:srgbClr val="FF0000"/>
                </a:solidFill>
              </a:rPr>
              <a:t>Meetings</a:t>
            </a:r>
          </a:p>
        </p:txBody>
      </p:sp>
      <p:sp>
        <p:nvSpPr>
          <p:cNvPr id="128" name="Text Box 351"/>
          <p:cNvSpPr txBox="1">
            <a:spLocks noChangeArrowheads="1"/>
          </p:cNvSpPr>
          <p:nvPr/>
        </p:nvSpPr>
        <p:spPr bwMode="auto">
          <a:xfrm>
            <a:off x="4000500" y="5106987"/>
            <a:ext cx="571500" cy="215444"/>
          </a:xfrm>
          <a:prstGeom prst="rect">
            <a:avLst/>
          </a:prstGeom>
          <a:gradFill rotWithShape="1">
            <a:gsLst>
              <a:gs pos="0">
                <a:srgbClr val="5E9EFF"/>
              </a:gs>
              <a:gs pos="39999">
                <a:srgbClr val="85C2FF"/>
              </a:gs>
              <a:gs pos="70000">
                <a:srgbClr val="C4D6EB"/>
              </a:gs>
              <a:gs pos="100000">
                <a:srgbClr val="FFEBFA"/>
              </a:gs>
            </a:gsLst>
            <a:lin ang="5400000" scaled="0"/>
          </a:gradFill>
          <a:ln w="3175">
            <a:noFill/>
            <a:miter lim="800000"/>
            <a:headEnd/>
            <a:tailEnd/>
          </a:ln>
          <a:effectLst/>
        </p:spPr>
        <p:txBody>
          <a:bodyPr wrap="square">
            <a:spAutoFit/>
          </a:bodyPr>
          <a:lstStyle/>
          <a:p>
            <a:pPr>
              <a:lnSpc>
                <a:spcPct val="100000"/>
              </a:lnSpc>
              <a:spcBef>
                <a:spcPct val="50000"/>
              </a:spcBef>
              <a:spcAft>
                <a:spcPct val="0"/>
              </a:spcAft>
            </a:pPr>
            <a:r>
              <a:rPr lang="en-US" sz="800" dirty="0"/>
              <a:t>DD254 </a:t>
            </a:r>
          </a:p>
        </p:txBody>
      </p:sp>
      <p:sp>
        <p:nvSpPr>
          <p:cNvPr id="129" name="Text Box 351"/>
          <p:cNvSpPr txBox="1">
            <a:spLocks noChangeArrowheads="1"/>
          </p:cNvSpPr>
          <p:nvPr/>
        </p:nvSpPr>
        <p:spPr bwMode="auto">
          <a:xfrm>
            <a:off x="2552700" y="4802187"/>
            <a:ext cx="571500" cy="215444"/>
          </a:xfrm>
          <a:prstGeom prst="rect">
            <a:avLst/>
          </a:prstGeom>
          <a:gradFill rotWithShape="1">
            <a:gsLst>
              <a:gs pos="0">
                <a:srgbClr val="5E9EFF"/>
              </a:gs>
              <a:gs pos="39999">
                <a:srgbClr val="85C2FF"/>
              </a:gs>
              <a:gs pos="70000">
                <a:srgbClr val="C4D6EB"/>
              </a:gs>
              <a:gs pos="100000">
                <a:srgbClr val="FFEBFA"/>
              </a:gs>
            </a:gsLst>
            <a:lin ang="5400000" scaled="0"/>
          </a:gradFill>
          <a:ln w="3175">
            <a:noFill/>
            <a:miter lim="800000"/>
            <a:headEnd/>
            <a:tailEnd/>
          </a:ln>
          <a:effectLst/>
        </p:spPr>
        <p:txBody>
          <a:bodyPr wrap="square">
            <a:spAutoFit/>
          </a:bodyPr>
          <a:lstStyle/>
          <a:p>
            <a:pPr>
              <a:lnSpc>
                <a:spcPct val="100000"/>
              </a:lnSpc>
              <a:spcBef>
                <a:spcPct val="50000"/>
              </a:spcBef>
              <a:spcAft>
                <a:spcPct val="0"/>
              </a:spcAft>
            </a:pPr>
            <a:r>
              <a:rPr lang="en-US" sz="800" dirty="0"/>
              <a:t>DD254 </a:t>
            </a:r>
          </a:p>
        </p:txBody>
      </p:sp>
      <p:sp>
        <p:nvSpPr>
          <p:cNvPr id="813392" name="Line 336"/>
          <p:cNvSpPr>
            <a:spLocks noChangeShapeType="1"/>
          </p:cNvSpPr>
          <p:nvPr/>
        </p:nvSpPr>
        <p:spPr bwMode="auto">
          <a:xfrm flipH="1">
            <a:off x="5067299" y="3106737"/>
            <a:ext cx="28575" cy="1924050"/>
          </a:xfrm>
          <a:prstGeom prst="line">
            <a:avLst/>
          </a:prstGeom>
          <a:noFill/>
          <a:ln w="9525" cap="rnd">
            <a:solidFill>
              <a:srgbClr val="3333FF"/>
            </a:solidFill>
            <a:prstDash val="sysDot"/>
            <a:round/>
            <a:headEnd type="triangle" w="med" len="med"/>
            <a:tailEnd/>
          </a:ln>
          <a:effectLst/>
        </p:spPr>
        <p:txBody>
          <a:bodyPr wrap="none" anchor="ctr"/>
          <a:lstStyle/>
          <a:p>
            <a:endParaRPr lang="en-US"/>
          </a:p>
        </p:txBody>
      </p:sp>
      <p:pic>
        <p:nvPicPr>
          <p:cNvPr id="130"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638C082-AB84-4A03-8D38-5C2D7237040A}" type="slidenum">
              <a:rPr lang="en-US"/>
              <a:pPr/>
              <a:t>11</a:t>
            </a:fld>
            <a:endParaRPr lang="en-US"/>
          </a:p>
        </p:txBody>
      </p:sp>
      <p:sp>
        <p:nvSpPr>
          <p:cNvPr id="852994" name="Rectangle 2"/>
          <p:cNvSpPr>
            <a:spLocks noGrp="1" noChangeArrowheads="1"/>
          </p:cNvSpPr>
          <p:nvPr>
            <p:ph type="title"/>
          </p:nvPr>
        </p:nvSpPr>
        <p:spPr>
          <a:xfrm>
            <a:off x="719138" y="431800"/>
            <a:ext cx="7929562" cy="827088"/>
          </a:xfrm>
        </p:spPr>
        <p:txBody>
          <a:bodyPr>
            <a:normAutofit/>
          </a:bodyPr>
          <a:lstStyle/>
          <a:p>
            <a:r>
              <a:rPr lang="en-US" dirty="0" smtClean="0"/>
              <a:t>Sample SSA Org </a:t>
            </a:r>
            <a:r>
              <a:rPr lang="en-US" dirty="0"/>
              <a:t>Chart</a:t>
            </a:r>
          </a:p>
        </p:txBody>
      </p:sp>
      <p:pic>
        <p:nvPicPr>
          <p:cNvPr id="5"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pic>
        <p:nvPicPr>
          <p:cNvPr id="31745" name="Picture 1"/>
          <p:cNvPicPr>
            <a:picLocks noChangeAspect="1" noChangeArrowheads="1"/>
          </p:cNvPicPr>
          <p:nvPr/>
        </p:nvPicPr>
        <p:blipFill>
          <a:blip r:embed="rId3" cstate="print"/>
          <a:srcRect/>
          <a:stretch>
            <a:fillRect/>
          </a:stretch>
        </p:blipFill>
        <p:spPr bwMode="auto">
          <a:xfrm>
            <a:off x="914400" y="1219200"/>
            <a:ext cx="7162800" cy="531760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79388" y="6373813"/>
            <a:ext cx="2879725" cy="125412"/>
          </a:xfrm>
        </p:spPr>
        <p:txBody>
          <a:bodyPr/>
          <a:lstStyle/>
          <a:p>
            <a:fld id="{128CBD68-F35F-472B-AE03-0873D9132546}" type="slidenum">
              <a:rPr lang="en-US"/>
              <a:pPr/>
              <a:t>12</a:t>
            </a:fld>
            <a:endParaRPr lang="en-US"/>
          </a:p>
        </p:txBody>
      </p:sp>
      <p:sp>
        <p:nvSpPr>
          <p:cNvPr id="5" name="Rectangle 11"/>
          <p:cNvSpPr>
            <a:spLocks noChangeArrowheads="1"/>
          </p:cNvSpPr>
          <p:nvPr/>
        </p:nvSpPr>
        <p:spPr bwMode="auto">
          <a:xfrm>
            <a:off x="533400" y="890588"/>
            <a:ext cx="2598738" cy="2173287"/>
          </a:xfrm>
          <a:prstGeom prst="rect">
            <a:avLst/>
          </a:prstGeom>
          <a:solidFill>
            <a:schemeClr val="accent1"/>
          </a:solidFill>
          <a:ln w="9525" algn="ctr">
            <a:miter lim="800000"/>
            <a:headEnd/>
            <a:tailEnd/>
          </a:ln>
          <a:effectLst/>
          <a:scene3d>
            <a:camera prst="legacyPerspectiveBottomRight"/>
            <a:lightRig rig="legacyFlat3" dir="b"/>
          </a:scene3d>
          <a:sp3d extrusionH="121893000" prstMaterial="legacyMatte">
            <a:bevelT w="13500" h="13500" prst="angle"/>
            <a:bevelB w="13500" h="13500" prst="angle"/>
            <a:extrusionClr>
              <a:schemeClr val="accent1"/>
            </a:extrusionClr>
          </a:sp3d>
        </p:spPr>
        <p:txBody>
          <a:bodyPr wrap="none" anchor="ctr">
            <a:flatTx/>
          </a:bodyPr>
          <a:lstStyle/>
          <a:p>
            <a:endParaRPr lang="en-US"/>
          </a:p>
        </p:txBody>
      </p:sp>
      <p:sp>
        <p:nvSpPr>
          <p:cNvPr id="6" name="Rectangle 9"/>
          <p:cNvSpPr>
            <a:spLocks noChangeArrowheads="1"/>
          </p:cNvSpPr>
          <p:nvPr/>
        </p:nvSpPr>
        <p:spPr bwMode="auto">
          <a:xfrm>
            <a:off x="588963" y="4491038"/>
            <a:ext cx="2684462" cy="2206625"/>
          </a:xfrm>
          <a:prstGeom prst="rect">
            <a:avLst/>
          </a:prstGeom>
          <a:solidFill>
            <a:schemeClr val="accent1"/>
          </a:solidFill>
          <a:ln w="9525" algn="ctr">
            <a:miter lim="800000"/>
            <a:headEnd/>
            <a:tailEnd/>
          </a:ln>
          <a:effectLst/>
          <a:scene3d>
            <a:camera prst="legacyPerspectiveTopRight"/>
            <a:lightRig rig="legacyFlat3" dir="b"/>
          </a:scene3d>
          <a:sp3d extrusionH="121893000" prstMaterial="legacyMatte">
            <a:bevelT w="13500" h="13500" prst="angle"/>
            <a:bevelB w="13500" h="13500" prst="angle"/>
            <a:extrusionClr>
              <a:schemeClr val="accent1"/>
            </a:extrusionClr>
          </a:sp3d>
        </p:spPr>
        <p:txBody>
          <a:bodyPr wrap="none" anchor="ctr">
            <a:flatTx/>
          </a:bodyPr>
          <a:lstStyle/>
          <a:p>
            <a:endParaRPr lang="en-US"/>
          </a:p>
        </p:txBody>
      </p:sp>
      <p:sp>
        <p:nvSpPr>
          <p:cNvPr id="7" name="Rectangle 8"/>
          <p:cNvSpPr>
            <a:spLocks noChangeArrowheads="1"/>
          </p:cNvSpPr>
          <p:nvPr/>
        </p:nvSpPr>
        <p:spPr bwMode="auto">
          <a:xfrm>
            <a:off x="5786438" y="4492625"/>
            <a:ext cx="2625725" cy="2176463"/>
          </a:xfrm>
          <a:prstGeom prst="rect">
            <a:avLst/>
          </a:prstGeom>
          <a:solidFill>
            <a:schemeClr val="accent1"/>
          </a:solidFill>
          <a:ln w="9525" algn="ctr">
            <a:miter lim="800000"/>
            <a:headEnd/>
            <a:tailEnd/>
          </a:ln>
          <a:effectLst/>
          <a:scene3d>
            <a:camera prst="legacyPerspectiveTopLeft"/>
            <a:lightRig rig="legacyFlat3" dir="b"/>
          </a:scene3d>
          <a:sp3d extrusionH="121893000" prstMaterial="legacyMatte">
            <a:bevelT w="13500" h="13500" prst="angle"/>
            <a:bevelB w="13500" h="13500" prst="angle"/>
            <a:extrusionClr>
              <a:schemeClr val="accent1"/>
            </a:extrusionClr>
          </a:sp3d>
        </p:spPr>
        <p:txBody>
          <a:bodyPr wrap="none" anchor="ctr">
            <a:flatTx/>
          </a:bodyPr>
          <a:lstStyle/>
          <a:p>
            <a:endParaRPr lang="en-US"/>
          </a:p>
        </p:txBody>
      </p:sp>
      <p:sp>
        <p:nvSpPr>
          <p:cNvPr id="8" name="Rectangle 7"/>
          <p:cNvSpPr>
            <a:spLocks noChangeArrowheads="1"/>
          </p:cNvSpPr>
          <p:nvPr/>
        </p:nvSpPr>
        <p:spPr bwMode="auto">
          <a:xfrm>
            <a:off x="5751513" y="876300"/>
            <a:ext cx="2595562" cy="2190750"/>
          </a:xfrm>
          <a:prstGeom prst="rect">
            <a:avLst/>
          </a:prstGeom>
          <a:solidFill>
            <a:schemeClr val="accent1"/>
          </a:solidFill>
          <a:ln w="9525" algn="ctr">
            <a:miter lim="800000"/>
            <a:headEnd/>
            <a:tailEnd/>
          </a:ln>
          <a:effectLst/>
          <a:scene3d>
            <a:camera prst="legacyPerspectiveBottomLeft"/>
            <a:lightRig rig="legacyFlat3" dir="b"/>
          </a:scene3d>
          <a:sp3d extrusionH="121893000" prstMaterial="legacyMatte">
            <a:bevelT w="13500" h="13500" prst="angle"/>
            <a:bevelB w="13500" h="13500" prst="angle"/>
            <a:extrusionClr>
              <a:schemeClr val="accent1"/>
            </a:extrusionClr>
          </a:sp3d>
        </p:spPr>
        <p:txBody>
          <a:bodyPr wrap="none" anchor="ctr">
            <a:flatTx/>
          </a:bodyPr>
          <a:lstStyle/>
          <a:p>
            <a:endParaRPr lang="en-US"/>
          </a:p>
        </p:txBody>
      </p:sp>
      <p:sp>
        <p:nvSpPr>
          <p:cNvPr id="9" name="Rectangle 2"/>
          <p:cNvSpPr>
            <a:spLocks noGrp="1" noChangeArrowheads="1"/>
          </p:cNvSpPr>
          <p:nvPr>
            <p:ph type="title"/>
          </p:nvPr>
        </p:nvSpPr>
        <p:spPr>
          <a:xfrm>
            <a:off x="609600" y="152400"/>
            <a:ext cx="7662862" cy="827088"/>
          </a:xfrm>
        </p:spPr>
        <p:txBody>
          <a:bodyPr>
            <a:normAutofit/>
          </a:bodyPr>
          <a:lstStyle/>
          <a:p>
            <a:r>
              <a:rPr lang="en-US" dirty="0"/>
              <a:t>SSA </a:t>
            </a:r>
            <a:r>
              <a:rPr lang="en-US" dirty="0" smtClean="0"/>
              <a:t>to Mitigate FOCI</a:t>
            </a:r>
            <a:endParaRPr lang="en-US" dirty="0"/>
          </a:p>
        </p:txBody>
      </p:sp>
      <p:pic>
        <p:nvPicPr>
          <p:cNvPr id="10" name="Picture 2"/>
          <p:cNvPicPr>
            <a:picLocks noChangeAspect="1" noChangeArrowheads="1"/>
          </p:cNvPicPr>
          <p:nvPr/>
        </p:nvPicPr>
        <p:blipFill>
          <a:blip r:embed="rId2" cstate="print"/>
          <a:srcRect/>
          <a:stretch>
            <a:fillRect/>
          </a:stretch>
        </p:blipFill>
        <p:spPr bwMode="auto">
          <a:xfrm>
            <a:off x="3105150" y="2615808"/>
            <a:ext cx="2876550" cy="1841892"/>
          </a:xfrm>
          <a:prstGeom prst="rect">
            <a:avLst/>
          </a:prstGeom>
          <a:noFill/>
          <a:ln w="19050">
            <a:solidFill>
              <a:schemeClr val="tx1"/>
            </a:solidFill>
            <a:miter lim="800000"/>
            <a:headEnd/>
            <a:tailEnd/>
          </a:ln>
        </p:spPr>
      </p:pic>
      <p:sp>
        <p:nvSpPr>
          <p:cNvPr id="11" name="Text Box 16"/>
          <p:cNvSpPr txBox="1">
            <a:spLocks noChangeArrowheads="1"/>
          </p:cNvSpPr>
          <p:nvPr/>
        </p:nvSpPr>
        <p:spPr bwMode="auto">
          <a:xfrm>
            <a:off x="3854450" y="3178175"/>
            <a:ext cx="1253869" cy="707886"/>
          </a:xfrm>
          <a:prstGeom prst="rect">
            <a:avLst/>
          </a:prstGeom>
          <a:noFill/>
          <a:ln w="9525">
            <a:noFill/>
            <a:miter lim="800000"/>
            <a:headEnd/>
            <a:tailEnd/>
          </a:ln>
          <a:effectLst/>
        </p:spPr>
        <p:txBody>
          <a:bodyPr wrap="none">
            <a:spAutoFit/>
          </a:bodyPr>
          <a:lstStyle/>
          <a:p>
            <a:pPr algn="ctr">
              <a:lnSpc>
                <a:spcPct val="100000"/>
              </a:lnSpc>
              <a:spcAft>
                <a:spcPct val="0"/>
              </a:spcAft>
            </a:pPr>
            <a:r>
              <a:rPr lang="en-US" sz="2000" dirty="0"/>
              <a:t>Executed</a:t>
            </a:r>
          </a:p>
          <a:p>
            <a:pPr algn="ctr">
              <a:lnSpc>
                <a:spcPct val="100000"/>
              </a:lnSpc>
              <a:spcAft>
                <a:spcPct val="0"/>
              </a:spcAft>
            </a:pPr>
            <a:r>
              <a:rPr lang="en-US" sz="2000" dirty="0"/>
              <a:t>SSA</a:t>
            </a:r>
          </a:p>
        </p:txBody>
      </p:sp>
      <p:pic>
        <p:nvPicPr>
          <p:cNvPr id="12" name="Picture 4"/>
          <p:cNvPicPr>
            <a:picLocks noChangeAspect="1" noChangeArrowheads="1"/>
          </p:cNvPicPr>
          <p:nvPr/>
        </p:nvPicPr>
        <p:blipFill>
          <a:blip r:embed="rId3" cstate="print"/>
          <a:srcRect/>
          <a:stretch>
            <a:fillRect/>
          </a:stretch>
        </p:blipFill>
        <p:spPr bwMode="auto">
          <a:xfrm>
            <a:off x="561975" y="4514850"/>
            <a:ext cx="2666341" cy="1704976"/>
          </a:xfrm>
          <a:prstGeom prst="rect">
            <a:avLst/>
          </a:prstGeom>
          <a:noFill/>
          <a:ln w="19050">
            <a:solidFill>
              <a:schemeClr val="tx1"/>
            </a:solid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533400" y="4975787"/>
            <a:ext cx="2114550" cy="1632753"/>
          </a:xfrm>
          <a:prstGeom prst="rect">
            <a:avLst/>
          </a:prstGeom>
          <a:noFill/>
          <a:ln w="19050">
            <a:solidFill>
              <a:schemeClr val="tx1"/>
            </a:solid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2096211" y="5210175"/>
            <a:ext cx="1170864" cy="1519238"/>
          </a:xfrm>
          <a:prstGeom prst="rect">
            <a:avLst/>
          </a:prstGeom>
          <a:noFill/>
          <a:ln w="19050">
            <a:solidFill>
              <a:schemeClr val="tx1"/>
            </a:solidFill>
            <a:miter lim="800000"/>
            <a:headEnd/>
            <a:tailEnd/>
          </a:ln>
        </p:spPr>
      </p:pic>
      <p:sp>
        <p:nvSpPr>
          <p:cNvPr id="15" name="Text Box 19"/>
          <p:cNvSpPr txBox="1">
            <a:spLocks noChangeArrowheads="1"/>
          </p:cNvSpPr>
          <p:nvPr/>
        </p:nvSpPr>
        <p:spPr bwMode="auto">
          <a:xfrm>
            <a:off x="496888" y="5429250"/>
            <a:ext cx="2334293" cy="1015663"/>
          </a:xfrm>
          <a:prstGeom prst="rect">
            <a:avLst/>
          </a:prstGeom>
          <a:noFill/>
          <a:ln w="9525">
            <a:noFill/>
            <a:miter lim="800000"/>
            <a:headEnd/>
            <a:tailEnd/>
          </a:ln>
          <a:effectLst/>
        </p:spPr>
        <p:txBody>
          <a:bodyPr wrap="none">
            <a:spAutoFit/>
          </a:bodyPr>
          <a:lstStyle/>
          <a:p>
            <a:pPr algn="ctr">
              <a:lnSpc>
                <a:spcPct val="100000"/>
              </a:lnSpc>
              <a:spcAft>
                <a:spcPct val="0"/>
              </a:spcAft>
            </a:pPr>
            <a:r>
              <a:rPr lang="en-US" sz="2000" dirty="0"/>
              <a:t>Company Set-up</a:t>
            </a:r>
          </a:p>
          <a:p>
            <a:pPr algn="ctr">
              <a:lnSpc>
                <a:spcPct val="100000"/>
              </a:lnSpc>
              <a:spcAft>
                <a:spcPct val="0"/>
              </a:spcAft>
            </a:pPr>
            <a:r>
              <a:rPr lang="en-US" sz="2000" dirty="0"/>
              <a:t>(GSC / KMP /</a:t>
            </a:r>
          </a:p>
          <a:p>
            <a:pPr algn="ctr">
              <a:lnSpc>
                <a:spcPct val="100000"/>
              </a:lnSpc>
              <a:spcAft>
                <a:spcPct val="0"/>
              </a:spcAft>
            </a:pPr>
            <a:r>
              <a:rPr lang="en-US" sz="2000" dirty="0"/>
              <a:t>Board of Directors)</a:t>
            </a:r>
          </a:p>
        </p:txBody>
      </p:sp>
      <p:pic>
        <p:nvPicPr>
          <p:cNvPr id="16" name="Picture 6"/>
          <p:cNvPicPr>
            <a:picLocks noChangeAspect="1" noChangeArrowheads="1"/>
          </p:cNvPicPr>
          <p:nvPr/>
        </p:nvPicPr>
        <p:blipFill>
          <a:blip r:embed="rId6" cstate="print"/>
          <a:srcRect/>
          <a:stretch>
            <a:fillRect/>
          </a:stretch>
        </p:blipFill>
        <p:spPr bwMode="auto">
          <a:xfrm>
            <a:off x="5810250" y="4496246"/>
            <a:ext cx="2943225" cy="1885504"/>
          </a:xfrm>
          <a:prstGeom prst="rect">
            <a:avLst/>
          </a:prstGeom>
          <a:noFill/>
          <a:ln w="19050">
            <a:solidFill>
              <a:schemeClr val="tx1"/>
            </a:solidFill>
            <a:miter lim="800000"/>
            <a:headEnd/>
            <a:tailEnd/>
          </a:ln>
        </p:spPr>
      </p:pic>
      <p:sp>
        <p:nvSpPr>
          <p:cNvPr id="17" name="AutoShape 33">
            <a:hlinkClick r:id="" action="ppaction://noaction"/>
          </p:cNvPr>
          <p:cNvSpPr>
            <a:spLocks noChangeArrowheads="1"/>
          </p:cNvSpPr>
          <p:nvPr/>
        </p:nvSpPr>
        <p:spPr bwMode="auto">
          <a:xfrm flipH="1">
            <a:off x="3295650" y="5599113"/>
            <a:ext cx="2809875" cy="406400"/>
          </a:xfrm>
          <a:prstGeom prst="leftArrow">
            <a:avLst>
              <a:gd name="adj1" fmla="val 75000"/>
              <a:gd name="adj2" fmla="val 269328"/>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nSpc>
                <a:spcPct val="100000"/>
              </a:lnSpc>
              <a:spcAft>
                <a:spcPct val="0"/>
              </a:spcAft>
            </a:pPr>
            <a:r>
              <a:rPr lang="en-US" sz="1400">
                <a:solidFill>
                  <a:srgbClr val="FFFF00"/>
                </a:solidFill>
                <a:effectLst>
                  <a:outerShdw blurRad="38100" dist="38100" dir="2700000" algn="tl">
                    <a:srgbClr val="000000"/>
                  </a:outerShdw>
                </a:effectLst>
              </a:rPr>
              <a:t>FOCI MITIGATION</a:t>
            </a:r>
          </a:p>
        </p:txBody>
      </p:sp>
      <p:sp>
        <p:nvSpPr>
          <p:cNvPr id="18" name="AutoShape 21">
            <a:hlinkClick r:id="" action="ppaction://noaction"/>
          </p:cNvPr>
          <p:cNvSpPr>
            <a:spLocks noChangeArrowheads="1"/>
          </p:cNvSpPr>
          <p:nvPr/>
        </p:nvSpPr>
        <p:spPr bwMode="auto">
          <a:xfrm rot="5400000" flipH="1">
            <a:off x="6036469" y="3479007"/>
            <a:ext cx="2217737" cy="406400"/>
          </a:xfrm>
          <a:prstGeom prst="leftArrow">
            <a:avLst>
              <a:gd name="adj1" fmla="val 75000"/>
              <a:gd name="adj2" fmla="val 212572"/>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nSpc>
                <a:spcPct val="100000"/>
              </a:lnSpc>
              <a:spcAft>
                <a:spcPct val="0"/>
              </a:spcAft>
            </a:pPr>
            <a:r>
              <a:rPr lang="en-US" sz="1400" dirty="0">
                <a:solidFill>
                  <a:srgbClr val="FFFF00"/>
                </a:solidFill>
                <a:effectLst>
                  <a:outerShdw blurRad="38100" dist="38100" dir="2700000" algn="tl">
                    <a:srgbClr val="000000"/>
                  </a:outerShdw>
                </a:effectLst>
              </a:rPr>
              <a:t>FOCI MITIGATION</a:t>
            </a:r>
          </a:p>
        </p:txBody>
      </p:sp>
      <p:pic>
        <p:nvPicPr>
          <p:cNvPr id="19" name="Picture 7"/>
          <p:cNvPicPr>
            <a:picLocks noChangeAspect="1" noChangeArrowheads="1"/>
          </p:cNvPicPr>
          <p:nvPr/>
        </p:nvPicPr>
        <p:blipFill>
          <a:blip r:embed="rId7" cstate="print"/>
          <a:srcRect/>
          <a:stretch>
            <a:fillRect/>
          </a:stretch>
        </p:blipFill>
        <p:spPr bwMode="auto">
          <a:xfrm>
            <a:off x="6053137" y="4744438"/>
            <a:ext cx="2928938" cy="1875437"/>
          </a:xfrm>
          <a:prstGeom prst="rect">
            <a:avLst/>
          </a:prstGeom>
          <a:noFill/>
          <a:ln w="19050">
            <a:solidFill>
              <a:schemeClr val="tx1"/>
            </a:solidFill>
            <a:miter lim="800000"/>
            <a:headEnd/>
            <a:tailEnd/>
          </a:ln>
        </p:spPr>
      </p:pic>
      <p:sp>
        <p:nvSpPr>
          <p:cNvPr id="20" name="Text Box 20"/>
          <p:cNvSpPr txBox="1">
            <a:spLocks noChangeArrowheads="1"/>
          </p:cNvSpPr>
          <p:nvPr/>
        </p:nvSpPr>
        <p:spPr bwMode="auto">
          <a:xfrm>
            <a:off x="6243638" y="5054600"/>
            <a:ext cx="2108269" cy="1015663"/>
          </a:xfrm>
          <a:prstGeom prst="rect">
            <a:avLst/>
          </a:prstGeom>
          <a:noFill/>
          <a:ln w="9525">
            <a:noFill/>
            <a:miter lim="800000"/>
            <a:headEnd/>
            <a:tailEnd/>
          </a:ln>
          <a:effectLst/>
        </p:spPr>
        <p:txBody>
          <a:bodyPr wrap="none">
            <a:spAutoFit/>
          </a:bodyPr>
          <a:lstStyle/>
          <a:p>
            <a:pPr algn="ctr">
              <a:lnSpc>
                <a:spcPct val="100000"/>
              </a:lnSpc>
              <a:spcAft>
                <a:spcPct val="0"/>
              </a:spcAft>
            </a:pPr>
            <a:r>
              <a:rPr lang="en-US" sz="2000" dirty="0"/>
              <a:t>Certificates</a:t>
            </a:r>
          </a:p>
          <a:p>
            <a:pPr algn="ctr">
              <a:lnSpc>
                <a:spcPct val="100000"/>
              </a:lnSpc>
              <a:spcAft>
                <a:spcPct val="0"/>
              </a:spcAft>
            </a:pPr>
            <a:r>
              <a:rPr lang="en-US" sz="2000" dirty="0"/>
              <a:t>Excluding</a:t>
            </a:r>
          </a:p>
          <a:p>
            <a:pPr algn="ctr">
              <a:lnSpc>
                <a:spcPct val="100000"/>
              </a:lnSpc>
              <a:spcAft>
                <a:spcPct val="0"/>
              </a:spcAft>
            </a:pPr>
            <a:r>
              <a:rPr lang="en-US" sz="2000" dirty="0"/>
              <a:t>Parent Company</a:t>
            </a:r>
          </a:p>
        </p:txBody>
      </p:sp>
      <p:pic>
        <p:nvPicPr>
          <p:cNvPr id="21" name="Picture 8"/>
          <p:cNvPicPr>
            <a:picLocks noChangeAspect="1" noChangeArrowheads="1"/>
          </p:cNvPicPr>
          <p:nvPr/>
        </p:nvPicPr>
        <p:blipFill>
          <a:blip r:embed="rId8" cstate="print"/>
          <a:srcRect/>
          <a:stretch>
            <a:fillRect/>
          </a:stretch>
        </p:blipFill>
        <p:spPr bwMode="auto">
          <a:xfrm>
            <a:off x="507197" y="895350"/>
            <a:ext cx="2617002" cy="1690687"/>
          </a:xfrm>
          <a:prstGeom prst="rect">
            <a:avLst/>
          </a:prstGeom>
          <a:noFill/>
          <a:ln w="19050">
            <a:solidFill>
              <a:schemeClr val="tx1"/>
            </a:solidFill>
            <a:miter lim="800000"/>
            <a:headEnd/>
            <a:tailEnd/>
          </a:ln>
        </p:spPr>
      </p:pic>
      <p:sp>
        <p:nvSpPr>
          <p:cNvPr id="22" name="Text Box 17"/>
          <p:cNvSpPr txBox="1">
            <a:spLocks noChangeArrowheads="1"/>
          </p:cNvSpPr>
          <p:nvPr/>
        </p:nvSpPr>
        <p:spPr bwMode="auto">
          <a:xfrm>
            <a:off x="521832" y="1362075"/>
            <a:ext cx="2491644" cy="707886"/>
          </a:xfrm>
          <a:prstGeom prst="rect">
            <a:avLst/>
          </a:prstGeom>
          <a:noFill/>
          <a:ln w="9525">
            <a:noFill/>
            <a:miter lim="800000"/>
            <a:headEnd/>
            <a:tailEnd/>
          </a:ln>
          <a:effectLst/>
        </p:spPr>
        <p:txBody>
          <a:bodyPr wrap="none">
            <a:spAutoFit/>
          </a:bodyPr>
          <a:lstStyle/>
          <a:p>
            <a:pPr algn="ctr">
              <a:lnSpc>
                <a:spcPct val="100000"/>
              </a:lnSpc>
              <a:spcAft>
                <a:spcPct val="0"/>
              </a:spcAft>
            </a:pPr>
            <a:r>
              <a:rPr lang="en-US" sz="2000" dirty="0" smtClean="0"/>
              <a:t>DD 441 </a:t>
            </a:r>
            <a:r>
              <a:rPr lang="en-US" sz="2000" dirty="0" err="1" smtClean="0"/>
              <a:t>DoD</a:t>
            </a:r>
            <a:r>
              <a:rPr lang="en-US" sz="2000" dirty="0" smtClean="0"/>
              <a:t> </a:t>
            </a:r>
          </a:p>
          <a:p>
            <a:pPr algn="ctr">
              <a:lnSpc>
                <a:spcPct val="100000"/>
              </a:lnSpc>
              <a:spcAft>
                <a:spcPct val="0"/>
              </a:spcAft>
            </a:pPr>
            <a:r>
              <a:rPr lang="en-US" sz="2000" dirty="0" smtClean="0"/>
              <a:t>Security </a:t>
            </a:r>
            <a:r>
              <a:rPr lang="en-US" sz="2000" dirty="0"/>
              <a:t> </a:t>
            </a:r>
            <a:r>
              <a:rPr lang="en-US" sz="2000" dirty="0" smtClean="0"/>
              <a:t>Agreement</a:t>
            </a:r>
            <a:endParaRPr lang="en-US" sz="2000" dirty="0"/>
          </a:p>
        </p:txBody>
      </p:sp>
      <p:sp>
        <p:nvSpPr>
          <p:cNvPr id="23" name="Line 31"/>
          <p:cNvSpPr>
            <a:spLocks noChangeShapeType="1"/>
          </p:cNvSpPr>
          <p:nvPr/>
        </p:nvSpPr>
        <p:spPr bwMode="auto">
          <a:xfrm>
            <a:off x="2725738" y="2352675"/>
            <a:ext cx="398462" cy="344488"/>
          </a:xfrm>
          <a:prstGeom prst="line">
            <a:avLst/>
          </a:prstGeom>
          <a:noFill/>
          <a:ln w="76200">
            <a:solidFill>
              <a:schemeClr val="tx1"/>
            </a:solidFill>
            <a:round/>
            <a:headEnd/>
            <a:tailEnd type="triangle" w="med" len="med"/>
          </a:ln>
          <a:effectLst/>
        </p:spPr>
        <p:txBody>
          <a:bodyPr/>
          <a:lstStyle/>
          <a:p>
            <a:endParaRPr lang="en-US"/>
          </a:p>
        </p:txBody>
      </p:sp>
      <p:sp>
        <p:nvSpPr>
          <p:cNvPr id="24" name="Line 30"/>
          <p:cNvSpPr>
            <a:spLocks noChangeShapeType="1"/>
          </p:cNvSpPr>
          <p:nvPr/>
        </p:nvSpPr>
        <p:spPr bwMode="auto">
          <a:xfrm flipH="1" flipV="1">
            <a:off x="5842000" y="4427538"/>
            <a:ext cx="358775" cy="277812"/>
          </a:xfrm>
          <a:prstGeom prst="line">
            <a:avLst/>
          </a:prstGeom>
          <a:noFill/>
          <a:ln w="76200">
            <a:solidFill>
              <a:schemeClr val="tx1"/>
            </a:solidFill>
            <a:round/>
            <a:headEnd/>
            <a:tailEnd type="triangle" w="med" len="med"/>
          </a:ln>
          <a:effectLst/>
        </p:spPr>
        <p:txBody>
          <a:bodyPr/>
          <a:lstStyle/>
          <a:p>
            <a:endParaRPr lang="en-US"/>
          </a:p>
        </p:txBody>
      </p:sp>
      <p:sp>
        <p:nvSpPr>
          <p:cNvPr id="25" name="Line 29"/>
          <p:cNvSpPr>
            <a:spLocks noChangeShapeType="1"/>
          </p:cNvSpPr>
          <p:nvPr/>
        </p:nvSpPr>
        <p:spPr bwMode="auto">
          <a:xfrm flipV="1">
            <a:off x="2843213" y="4408488"/>
            <a:ext cx="457200" cy="228600"/>
          </a:xfrm>
          <a:prstGeom prst="line">
            <a:avLst/>
          </a:prstGeom>
          <a:noFill/>
          <a:ln w="76200">
            <a:solidFill>
              <a:schemeClr val="tx1"/>
            </a:solidFill>
            <a:round/>
            <a:headEnd/>
            <a:tailEnd type="triangle" w="med" len="med"/>
          </a:ln>
          <a:effectLst/>
        </p:spPr>
        <p:txBody>
          <a:bodyPr/>
          <a:lstStyle/>
          <a:p>
            <a:endParaRPr lang="en-US"/>
          </a:p>
        </p:txBody>
      </p:sp>
      <p:pic>
        <p:nvPicPr>
          <p:cNvPr id="26" name="Picture 9"/>
          <p:cNvPicPr>
            <a:picLocks noChangeAspect="1" noChangeArrowheads="1"/>
          </p:cNvPicPr>
          <p:nvPr/>
        </p:nvPicPr>
        <p:blipFill>
          <a:blip r:embed="rId9" cstate="print"/>
          <a:srcRect/>
          <a:stretch>
            <a:fillRect/>
          </a:stretch>
        </p:blipFill>
        <p:spPr bwMode="auto">
          <a:xfrm>
            <a:off x="5752322" y="866775"/>
            <a:ext cx="2591577" cy="1676399"/>
          </a:xfrm>
          <a:prstGeom prst="rect">
            <a:avLst/>
          </a:prstGeom>
          <a:noFill/>
          <a:ln w="19050">
            <a:solidFill>
              <a:schemeClr val="tx1"/>
            </a:solidFill>
            <a:miter lim="800000"/>
            <a:headEnd/>
            <a:tailEnd/>
          </a:ln>
        </p:spPr>
      </p:pic>
      <p:sp>
        <p:nvSpPr>
          <p:cNvPr id="27" name="Text Box 18"/>
          <p:cNvSpPr txBox="1">
            <a:spLocks noChangeArrowheads="1"/>
          </p:cNvSpPr>
          <p:nvPr/>
        </p:nvSpPr>
        <p:spPr bwMode="auto">
          <a:xfrm>
            <a:off x="5821002" y="1196975"/>
            <a:ext cx="2590774" cy="1015663"/>
          </a:xfrm>
          <a:prstGeom prst="rect">
            <a:avLst/>
          </a:prstGeom>
          <a:noFill/>
          <a:ln w="9525">
            <a:noFill/>
            <a:miter lim="800000"/>
            <a:headEnd/>
            <a:tailEnd/>
          </a:ln>
          <a:effectLst/>
        </p:spPr>
        <p:txBody>
          <a:bodyPr wrap="none">
            <a:spAutoFit/>
          </a:bodyPr>
          <a:lstStyle/>
          <a:p>
            <a:pPr algn="ctr">
              <a:lnSpc>
                <a:spcPct val="100000"/>
              </a:lnSpc>
              <a:spcAft>
                <a:spcPct val="0"/>
              </a:spcAft>
            </a:pPr>
            <a:r>
              <a:rPr lang="en-US" sz="2000" dirty="0" smtClean="0"/>
              <a:t>SF 328 Certificate </a:t>
            </a:r>
            <a:r>
              <a:rPr lang="en-US" sz="2000" dirty="0"/>
              <a:t>of </a:t>
            </a:r>
          </a:p>
          <a:p>
            <a:pPr algn="ctr">
              <a:lnSpc>
                <a:spcPct val="100000"/>
              </a:lnSpc>
              <a:spcAft>
                <a:spcPct val="0"/>
              </a:spcAft>
            </a:pPr>
            <a:r>
              <a:rPr lang="en-US" sz="2000" dirty="0"/>
              <a:t>Foreign Ownership</a:t>
            </a:r>
          </a:p>
          <a:p>
            <a:pPr algn="ctr">
              <a:lnSpc>
                <a:spcPct val="100000"/>
              </a:lnSpc>
              <a:spcAft>
                <a:spcPct val="0"/>
              </a:spcAft>
            </a:pPr>
            <a:r>
              <a:rPr lang="en-US" sz="2000" dirty="0"/>
              <a:t>(FOCI)</a:t>
            </a:r>
          </a:p>
        </p:txBody>
      </p:sp>
      <p:sp>
        <p:nvSpPr>
          <p:cNvPr id="28" name="Line 32"/>
          <p:cNvSpPr>
            <a:spLocks noChangeShapeType="1"/>
          </p:cNvSpPr>
          <p:nvPr/>
        </p:nvSpPr>
        <p:spPr bwMode="auto">
          <a:xfrm flipH="1">
            <a:off x="5876925" y="2265363"/>
            <a:ext cx="419100" cy="422275"/>
          </a:xfrm>
          <a:prstGeom prst="line">
            <a:avLst/>
          </a:prstGeom>
          <a:noFill/>
          <a:ln w="76200">
            <a:solidFill>
              <a:schemeClr val="tx1"/>
            </a:solidFill>
            <a:round/>
            <a:headEnd/>
            <a:tailEnd type="triangle" w="med" len="med"/>
          </a:ln>
          <a:effectLst/>
        </p:spPr>
        <p:txBody>
          <a:bodyPr/>
          <a:lstStyle/>
          <a:p>
            <a:endParaRPr lang="en-US"/>
          </a:p>
        </p:txBody>
      </p:sp>
      <p:sp>
        <p:nvSpPr>
          <p:cNvPr id="29"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D8DFBA-F357-4972-AEEC-BF7714A3763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EC553D44-79B9-430C-88E3-225CA87141AC}" type="slidenum">
              <a:rPr lang="en-US"/>
              <a:pPr/>
              <a:t>13</a:t>
            </a:fld>
            <a:endParaRPr lang="en-US"/>
          </a:p>
        </p:txBody>
      </p:sp>
      <p:sp>
        <p:nvSpPr>
          <p:cNvPr id="792578" name="AutoShape 2"/>
          <p:cNvSpPr>
            <a:spLocks noChangeArrowheads="1"/>
          </p:cNvSpPr>
          <p:nvPr/>
        </p:nvSpPr>
        <p:spPr bwMode="auto">
          <a:xfrm>
            <a:off x="3962400" y="1371600"/>
            <a:ext cx="1463675" cy="4659312"/>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1">
            <a:gsLst>
              <a:gs pos="0">
                <a:srgbClr val="FFFFCC"/>
              </a:gs>
              <a:gs pos="100000">
                <a:srgbClr val="FFFFCC">
                  <a:gamma/>
                  <a:shade val="80784"/>
                  <a:invGamma/>
                </a:srgbClr>
              </a:gs>
            </a:gsLst>
            <a:lin ang="0" scaled="1"/>
          </a:gradFill>
          <a:ln w="9525" algn="ctr">
            <a:solidFill>
              <a:schemeClr val="tx1"/>
            </a:solidFill>
            <a:miter lim="800000"/>
            <a:headEnd/>
            <a:tailEnd/>
          </a:ln>
          <a:effectLst/>
        </p:spPr>
        <p:txBody>
          <a:bodyPr wrap="none" anchor="ctr"/>
          <a:lstStyle/>
          <a:p>
            <a:endParaRPr lang="en-US"/>
          </a:p>
        </p:txBody>
      </p:sp>
      <p:sp>
        <p:nvSpPr>
          <p:cNvPr id="792580" name="Rectangle 4"/>
          <p:cNvSpPr>
            <a:spLocks noGrp="1" noChangeArrowheads="1"/>
          </p:cNvSpPr>
          <p:nvPr>
            <p:ph type="title"/>
          </p:nvPr>
        </p:nvSpPr>
        <p:spPr>
          <a:xfrm>
            <a:off x="228600" y="609600"/>
            <a:ext cx="8763000" cy="539750"/>
          </a:xfrm>
        </p:spPr>
        <p:txBody>
          <a:bodyPr>
            <a:noAutofit/>
          </a:bodyPr>
          <a:lstStyle/>
          <a:p>
            <a:r>
              <a:rPr lang="en-US" dirty="0"/>
              <a:t>SSA </a:t>
            </a:r>
            <a:r>
              <a:rPr lang="en-US" dirty="0" smtClean="0"/>
              <a:t>Compliance Measures</a:t>
            </a:r>
            <a:endParaRPr lang="en-US" dirty="0"/>
          </a:p>
        </p:txBody>
      </p:sp>
      <p:sp>
        <p:nvSpPr>
          <p:cNvPr id="792590" name="Text Box 14"/>
          <p:cNvSpPr txBox="1">
            <a:spLocks noChangeArrowheads="1"/>
          </p:cNvSpPr>
          <p:nvPr/>
        </p:nvSpPr>
        <p:spPr bwMode="auto">
          <a:xfrm>
            <a:off x="5486400" y="3429000"/>
            <a:ext cx="3519488" cy="1077218"/>
          </a:xfrm>
          <a:prstGeom prst="rect">
            <a:avLst/>
          </a:prstGeom>
          <a:solidFill>
            <a:srgbClr val="CBDBC3"/>
          </a:solidFill>
          <a:ln w="9525">
            <a:solidFill>
              <a:srgbClr val="808000"/>
            </a:solidFill>
            <a:miter lim="800000"/>
            <a:headEnd/>
            <a:tailEnd/>
          </a:ln>
          <a:effectLst/>
        </p:spPr>
        <p:txBody>
          <a:bodyPr wrap="square">
            <a:spAutoFit/>
          </a:bodyPr>
          <a:lstStyle/>
          <a:p>
            <a:pPr algn="l">
              <a:lnSpc>
                <a:spcPct val="100000"/>
              </a:lnSpc>
              <a:spcAft>
                <a:spcPct val="0"/>
              </a:spcAft>
            </a:pPr>
            <a:r>
              <a:rPr lang="en-US" sz="1000" b="1" dirty="0"/>
              <a:t>Export Compliance Program</a:t>
            </a:r>
          </a:p>
          <a:p>
            <a:pPr algn="l">
              <a:lnSpc>
                <a:spcPct val="100000"/>
              </a:lnSpc>
              <a:spcAft>
                <a:spcPct val="0"/>
              </a:spcAft>
              <a:buFontTx/>
              <a:buChar char="•"/>
            </a:pPr>
            <a:r>
              <a:rPr lang="en-US" sz="1000" dirty="0"/>
              <a:t>           ITAR/EAR (Commerce &amp; Foreign Trade “CFR”)</a:t>
            </a:r>
          </a:p>
          <a:p>
            <a:pPr algn="l">
              <a:lnSpc>
                <a:spcPct val="100000"/>
              </a:lnSpc>
              <a:spcAft>
                <a:spcPct val="0"/>
              </a:spcAft>
              <a:buFontTx/>
              <a:buChar char="•"/>
            </a:pPr>
            <a:r>
              <a:rPr lang="en-US" sz="1000" dirty="0"/>
              <a:t>           Import / Export Licenses</a:t>
            </a:r>
          </a:p>
          <a:p>
            <a:pPr algn="l">
              <a:lnSpc>
                <a:spcPct val="100000"/>
              </a:lnSpc>
              <a:spcAft>
                <a:spcPct val="0"/>
              </a:spcAft>
              <a:buFontTx/>
              <a:buChar char="•"/>
            </a:pPr>
            <a:r>
              <a:rPr lang="en-US" sz="1000" dirty="0"/>
              <a:t>           Technical Assistance Agreements </a:t>
            </a:r>
          </a:p>
          <a:p>
            <a:pPr algn="l">
              <a:lnSpc>
                <a:spcPct val="100000"/>
              </a:lnSpc>
              <a:spcAft>
                <a:spcPct val="0"/>
              </a:spcAft>
              <a:buFontTx/>
              <a:buChar char="•"/>
            </a:pPr>
            <a:r>
              <a:rPr lang="en-US" sz="1000" dirty="0"/>
              <a:t>           Memorandums of Understanding</a:t>
            </a:r>
          </a:p>
          <a:p>
            <a:pPr algn="l">
              <a:lnSpc>
                <a:spcPct val="40000"/>
              </a:lnSpc>
              <a:spcAft>
                <a:spcPct val="0"/>
              </a:spcAft>
            </a:pPr>
            <a:endParaRPr lang="en-US" sz="1000" dirty="0"/>
          </a:p>
          <a:p>
            <a:pPr algn="l">
              <a:lnSpc>
                <a:spcPct val="100000"/>
              </a:lnSpc>
              <a:spcAft>
                <a:spcPct val="0"/>
              </a:spcAft>
            </a:pPr>
            <a:r>
              <a:rPr lang="en-US" sz="1000" dirty="0"/>
              <a:t>US Department of State / US Department of Commerce</a:t>
            </a:r>
          </a:p>
        </p:txBody>
      </p:sp>
      <p:sp>
        <p:nvSpPr>
          <p:cNvPr id="792591" name="Text Box 15"/>
          <p:cNvSpPr txBox="1">
            <a:spLocks noChangeArrowheads="1"/>
          </p:cNvSpPr>
          <p:nvPr/>
        </p:nvSpPr>
        <p:spPr bwMode="auto">
          <a:xfrm>
            <a:off x="5486400" y="1295400"/>
            <a:ext cx="3508375" cy="884858"/>
          </a:xfrm>
          <a:prstGeom prst="rect">
            <a:avLst/>
          </a:prstGeom>
          <a:solidFill>
            <a:srgbClr val="E0AFAE">
              <a:alpha val="64999"/>
            </a:srgbClr>
          </a:solidFill>
          <a:ln w="9525">
            <a:solidFill>
              <a:srgbClr val="808000"/>
            </a:solidFill>
            <a:miter lim="800000"/>
            <a:headEnd/>
            <a:tailEnd/>
          </a:ln>
          <a:effectLst/>
        </p:spPr>
        <p:txBody>
          <a:bodyPr wrap="square">
            <a:spAutoFit/>
          </a:bodyPr>
          <a:lstStyle/>
          <a:p>
            <a:pPr algn="l">
              <a:lnSpc>
                <a:spcPct val="75000"/>
              </a:lnSpc>
              <a:spcAft>
                <a:spcPct val="0"/>
              </a:spcAft>
            </a:pPr>
            <a:r>
              <a:rPr lang="en-US" sz="1000" b="1" dirty="0"/>
              <a:t>Special Security </a:t>
            </a:r>
            <a:r>
              <a:rPr lang="en-US" sz="1000" b="1" dirty="0" smtClean="0"/>
              <a:t>Agreement (SSA)</a:t>
            </a:r>
            <a:endParaRPr lang="en-US" sz="1000" b="1" dirty="0"/>
          </a:p>
          <a:p>
            <a:pPr algn="l">
              <a:lnSpc>
                <a:spcPct val="45000"/>
              </a:lnSpc>
              <a:spcAft>
                <a:spcPct val="0"/>
              </a:spcAft>
            </a:pPr>
            <a:endParaRPr lang="en-US" sz="1000" dirty="0"/>
          </a:p>
          <a:p>
            <a:pPr algn="l">
              <a:lnSpc>
                <a:spcPct val="95000"/>
              </a:lnSpc>
              <a:spcAft>
                <a:spcPct val="0"/>
              </a:spcAft>
              <a:buFontTx/>
              <a:buChar char="•"/>
            </a:pPr>
            <a:r>
              <a:rPr lang="en-US" sz="1000" dirty="0"/>
              <a:t>          Firewall</a:t>
            </a:r>
          </a:p>
          <a:p>
            <a:pPr algn="l">
              <a:lnSpc>
                <a:spcPct val="95000"/>
              </a:lnSpc>
              <a:spcAft>
                <a:spcPct val="0"/>
              </a:spcAft>
              <a:buFontTx/>
              <a:buChar char="•"/>
            </a:pPr>
            <a:r>
              <a:rPr lang="en-US" sz="1000" dirty="0"/>
              <a:t>          Separation of Companies to mitigate FOCI</a:t>
            </a:r>
          </a:p>
          <a:p>
            <a:pPr algn="l">
              <a:lnSpc>
                <a:spcPct val="95000"/>
              </a:lnSpc>
              <a:spcAft>
                <a:spcPct val="0"/>
              </a:spcAft>
              <a:buFontTx/>
              <a:buChar char="•"/>
            </a:pPr>
            <a:r>
              <a:rPr lang="en-US" sz="1000" dirty="0"/>
              <a:t>          GSC &amp; separate Board of Directors</a:t>
            </a:r>
          </a:p>
          <a:p>
            <a:pPr lvl="1" algn="l">
              <a:lnSpc>
                <a:spcPct val="35000"/>
              </a:lnSpc>
              <a:spcAft>
                <a:spcPct val="0"/>
              </a:spcAft>
            </a:pPr>
            <a:endParaRPr lang="en-US" sz="1000" dirty="0">
              <a:solidFill>
                <a:schemeClr val="accent2"/>
              </a:solidFill>
            </a:endParaRPr>
          </a:p>
          <a:p>
            <a:pPr algn="l">
              <a:lnSpc>
                <a:spcPct val="75000"/>
              </a:lnSpc>
              <a:spcAft>
                <a:spcPct val="0"/>
              </a:spcAft>
            </a:pPr>
            <a:r>
              <a:rPr lang="en-US" sz="1000" dirty="0"/>
              <a:t>Defense Security Service </a:t>
            </a:r>
            <a:endParaRPr lang="en-US" sz="1000" dirty="0">
              <a:solidFill>
                <a:srgbClr val="CC0000"/>
              </a:solidFill>
            </a:endParaRPr>
          </a:p>
        </p:txBody>
      </p:sp>
      <p:sp>
        <p:nvSpPr>
          <p:cNvPr id="792592" name="Text Box 16"/>
          <p:cNvSpPr txBox="1">
            <a:spLocks noChangeArrowheads="1"/>
          </p:cNvSpPr>
          <p:nvPr/>
        </p:nvSpPr>
        <p:spPr bwMode="auto">
          <a:xfrm>
            <a:off x="5486400" y="2209800"/>
            <a:ext cx="3522663" cy="1169551"/>
          </a:xfrm>
          <a:prstGeom prst="rect">
            <a:avLst/>
          </a:prstGeom>
          <a:solidFill>
            <a:srgbClr val="BBE0E3"/>
          </a:solidFill>
          <a:ln w="9525">
            <a:solidFill>
              <a:srgbClr val="808000"/>
            </a:solidFill>
            <a:miter lim="800000"/>
            <a:headEnd/>
            <a:tailEnd/>
          </a:ln>
          <a:effectLst/>
        </p:spPr>
        <p:txBody>
          <a:bodyPr wrap="square">
            <a:spAutoFit/>
          </a:bodyPr>
          <a:lstStyle/>
          <a:p>
            <a:pPr algn="l">
              <a:lnSpc>
                <a:spcPct val="100000"/>
              </a:lnSpc>
              <a:spcAft>
                <a:spcPct val="0"/>
              </a:spcAft>
            </a:pPr>
            <a:r>
              <a:rPr lang="en-US" sz="1000" b="1" dirty="0"/>
              <a:t>National Industrial Security Program (NISP)</a:t>
            </a:r>
          </a:p>
          <a:p>
            <a:pPr algn="l">
              <a:lnSpc>
                <a:spcPct val="100000"/>
              </a:lnSpc>
              <a:spcAft>
                <a:spcPct val="0"/>
              </a:spcAft>
              <a:buFontTx/>
              <a:buChar char="•"/>
            </a:pPr>
            <a:r>
              <a:rPr lang="en-US" sz="1000" dirty="0"/>
              <a:t>           NISPOM</a:t>
            </a:r>
          </a:p>
          <a:p>
            <a:pPr algn="l">
              <a:lnSpc>
                <a:spcPct val="100000"/>
              </a:lnSpc>
              <a:spcAft>
                <a:spcPct val="0"/>
              </a:spcAft>
              <a:buFontTx/>
              <a:buChar char="•"/>
            </a:pPr>
            <a:r>
              <a:rPr lang="en-US" sz="1000" dirty="0"/>
              <a:t>           Security Standard Practices incorporate NISPOM</a:t>
            </a:r>
          </a:p>
          <a:p>
            <a:pPr algn="l">
              <a:lnSpc>
                <a:spcPct val="100000"/>
              </a:lnSpc>
              <a:spcAft>
                <a:spcPct val="0"/>
              </a:spcAft>
              <a:buFontTx/>
              <a:buChar char="•"/>
            </a:pPr>
            <a:r>
              <a:rPr lang="en-US" sz="1000" dirty="0"/>
              <a:t>           Authorized Facility Clearance</a:t>
            </a:r>
          </a:p>
          <a:p>
            <a:pPr algn="l">
              <a:lnSpc>
                <a:spcPct val="100000"/>
              </a:lnSpc>
              <a:spcAft>
                <a:spcPct val="0"/>
              </a:spcAft>
              <a:buFontTx/>
              <a:buChar char="•"/>
            </a:pPr>
            <a:r>
              <a:rPr lang="en-US" sz="1000" dirty="0"/>
              <a:t>           Employee Training</a:t>
            </a:r>
          </a:p>
          <a:p>
            <a:pPr algn="l">
              <a:lnSpc>
                <a:spcPct val="100000"/>
              </a:lnSpc>
              <a:spcAft>
                <a:spcPct val="0"/>
              </a:spcAft>
            </a:pPr>
            <a:endParaRPr lang="en-US" sz="1000" dirty="0"/>
          </a:p>
          <a:p>
            <a:pPr algn="l">
              <a:lnSpc>
                <a:spcPct val="100000"/>
              </a:lnSpc>
              <a:spcAft>
                <a:spcPct val="0"/>
              </a:spcAft>
            </a:pPr>
            <a:r>
              <a:rPr lang="en-US" sz="1000" dirty="0"/>
              <a:t>Defense Security Service </a:t>
            </a:r>
          </a:p>
        </p:txBody>
      </p:sp>
      <p:sp>
        <p:nvSpPr>
          <p:cNvPr id="792593" name="Text Box 17"/>
          <p:cNvSpPr txBox="1">
            <a:spLocks noChangeArrowheads="1"/>
          </p:cNvSpPr>
          <p:nvPr/>
        </p:nvSpPr>
        <p:spPr bwMode="auto">
          <a:xfrm>
            <a:off x="5486400" y="4572000"/>
            <a:ext cx="3503613" cy="800219"/>
          </a:xfrm>
          <a:prstGeom prst="rect">
            <a:avLst/>
          </a:prstGeom>
          <a:solidFill>
            <a:srgbClr val="E1DDA9"/>
          </a:solidFill>
          <a:ln w="9525">
            <a:solidFill>
              <a:srgbClr val="FF3300"/>
            </a:solidFill>
            <a:miter lim="800000"/>
            <a:headEnd/>
            <a:tailEnd/>
          </a:ln>
          <a:effectLst/>
        </p:spPr>
        <p:txBody>
          <a:bodyPr wrap="square">
            <a:spAutoFit/>
          </a:bodyPr>
          <a:lstStyle/>
          <a:p>
            <a:pPr algn="l">
              <a:lnSpc>
                <a:spcPct val="80000"/>
              </a:lnSpc>
              <a:spcAft>
                <a:spcPct val="0"/>
              </a:spcAft>
            </a:pPr>
            <a:r>
              <a:rPr lang="en-US" sz="1000" b="1" dirty="0"/>
              <a:t>Technology Control </a:t>
            </a:r>
            <a:r>
              <a:rPr lang="en-US" sz="1000" b="1" dirty="0" smtClean="0"/>
              <a:t>Program (TCP)</a:t>
            </a:r>
            <a:endParaRPr lang="en-US" sz="1000" b="1" dirty="0"/>
          </a:p>
          <a:p>
            <a:pPr algn="l">
              <a:lnSpc>
                <a:spcPct val="20000"/>
              </a:lnSpc>
              <a:spcAft>
                <a:spcPct val="0"/>
              </a:spcAft>
            </a:pPr>
            <a:endParaRPr lang="en-US" sz="1000" dirty="0"/>
          </a:p>
          <a:p>
            <a:pPr algn="l">
              <a:lnSpc>
                <a:spcPct val="80000"/>
              </a:lnSpc>
              <a:spcAft>
                <a:spcPct val="0"/>
              </a:spcAft>
              <a:buFontTx/>
              <a:buChar char="•"/>
            </a:pPr>
            <a:r>
              <a:rPr lang="en-US" sz="1000" dirty="0"/>
              <a:t>          Regulates the transmission of technical data to and from US</a:t>
            </a:r>
          </a:p>
          <a:p>
            <a:pPr algn="l">
              <a:lnSpc>
                <a:spcPct val="80000"/>
              </a:lnSpc>
              <a:spcAft>
                <a:spcPct val="0"/>
              </a:spcAft>
              <a:buFontTx/>
              <a:buChar char="•"/>
            </a:pPr>
            <a:r>
              <a:rPr lang="en-US" sz="1000" dirty="0"/>
              <a:t>          Dictates when Export Licenses are required </a:t>
            </a:r>
          </a:p>
          <a:p>
            <a:pPr algn="l">
              <a:lnSpc>
                <a:spcPct val="40000"/>
              </a:lnSpc>
              <a:spcAft>
                <a:spcPct val="0"/>
              </a:spcAft>
            </a:pPr>
            <a:endParaRPr lang="en-US" sz="1000" b="0" dirty="0"/>
          </a:p>
          <a:p>
            <a:pPr algn="l">
              <a:lnSpc>
                <a:spcPct val="80000"/>
              </a:lnSpc>
              <a:spcAft>
                <a:spcPct val="0"/>
              </a:spcAft>
            </a:pPr>
            <a:r>
              <a:rPr lang="en-US" sz="1000" dirty="0"/>
              <a:t>Defense Security Service / US Department of State</a:t>
            </a:r>
          </a:p>
        </p:txBody>
      </p:sp>
      <p:sp>
        <p:nvSpPr>
          <p:cNvPr id="792594" name="Text Box 18"/>
          <p:cNvSpPr txBox="1">
            <a:spLocks noChangeArrowheads="1"/>
          </p:cNvSpPr>
          <p:nvPr/>
        </p:nvSpPr>
        <p:spPr bwMode="auto">
          <a:xfrm>
            <a:off x="5486400" y="5410200"/>
            <a:ext cx="3505200" cy="861774"/>
          </a:xfrm>
          <a:prstGeom prst="rect">
            <a:avLst/>
          </a:prstGeom>
          <a:solidFill>
            <a:srgbClr val="C0C0C0"/>
          </a:solidFill>
          <a:ln w="9525">
            <a:solidFill>
              <a:srgbClr val="808000"/>
            </a:solidFill>
            <a:miter lim="800000"/>
            <a:headEnd/>
            <a:tailEnd/>
          </a:ln>
          <a:effectLst/>
        </p:spPr>
        <p:txBody>
          <a:bodyPr wrap="square">
            <a:spAutoFit/>
          </a:bodyPr>
          <a:lstStyle/>
          <a:p>
            <a:pPr algn="l">
              <a:lnSpc>
                <a:spcPct val="100000"/>
              </a:lnSpc>
              <a:spcAft>
                <a:spcPct val="0"/>
              </a:spcAft>
            </a:pPr>
            <a:r>
              <a:rPr lang="en-US" sz="1000" b="1" dirty="0"/>
              <a:t>Electronic Communication </a:t>
            </a:r>
            <a:r>
              <a:rPr lang="en-US" sz="1000" b="1" dirty="0" smtClean="0"/>
              <a:t>Plan (ECP)</a:t>
            </a:r>
            <a:endParaRPr lang="en-US" sz="1000" b="1" dirty="0"/>
          </a:p>
          <a:p>
            <a:pPr algn="l">
              <a:lnSpc>
                <a:spcPct val="100000"/>
              </a:lnSpc>
              <a:spcAft>
                <a:spcPct val="0"/>
              </a:spcAft>
              <a:buFontTx/>
              <a:buChar char="•"/>
            </a:pPr>
            <a:r>
              <a:rPr lang="en-US" sz="1000" dirty="0"/>
              <a:t>          Ensures separate computer network</a:t>
            </a:r>
          </a:p>
          <a:p>
            <a:pPr algn="l">
              <a:lnSpc>
                <a:spcPct val="100000"/>
              </a:lnSpc>
              <a:spcAft>
                <a:spcPct val="0"/>
              </a:spcAft>
              <a:buFontTx/>
              <a:buChar char="•"/>
            </a:pPr>
            <a:r>
              <a:rPr lang="en-US" sz="1000" dirty="0"/>
              <a:t>          Controls possible export of data controlled by the </a:t>
            </a:r>
          </a:p>
          <a:p>
            <a:pPr algn="l">
              <a:lnSpc>
                <a:spcPct val="100000"/>
              </a:lnSpc>
              <a:spcAft>
                <a:spcPct val="0"/>
              </a:spcAft>
            </a:pPr>
            <a:r>
              <a:rPr lang="en-US" sz="1000" dirty="0"/>
              <a:t>            Technology Control Program</a:t>
            </a:r>
          </a:p>
          <a:p>
            <a:pPr algn="l">
              <a:lnSpc>
                <a:spcPct val="100000"/>
              </a:lnSpc>
              <a:spcAft>
                <a:spcPct val="0"/>
              </a:spcAft>
            </a:pPr>
            <a:r>
              <a:rPr lang="en-US" sz="1000" dirty="0"/>
              <a:t>Defense Security Service </a:t>
            </a:r>
          </a:p>
        </p:txBody>
      </p:sp>
      <p:sp>
        <p:nvSpPr>
          <p:cNvPr id="792596" name="Text Box 20"/>
          <p:cNvSpPr txBox="1">
            <a:spLocks noChangeArrowheads="1"/>
          </p:cNvSpPr>
          <p:nvPr/>
        </p:nvSpPr>
        <p:spPr bwMode="auto">
          <a:xfrm>
            <a:off x="3962400" y="2895600"/>
            <a:ext cx="1490662" cy="1323439"/>
          </a:xfrm>
          <a:prstGeom prst="rect">
            <a:avLst/>
          </a:prstGeom>
          <a:noFill/>
          <a:ln w="9525">
            <a:noFill/>
            <a:miter lim="800000"/>
            <a:headEnd/>
            <a:tailEnd/>
          </a:ln>
          <a:effectLst/>
        </p:spPr>
        <p:txBody>
          <a:bodyPr wrap="square">
            <a:spAutoFit/>
          </a:bodyPr>
          <a:lstStyle/>
          <a:p>
            <a:pPr>
              <a:lnSpc>
                <a:spcPct val="100000"/>
              </a:lnSpc>
              <a:spcAft>
                <a:spcPct val="0"/>
              </a:spcAft>
            </a:pPr>
            <a:r>
              <a:rPr lang="en-US" sz="2000" dirty="0" smtClean="0">
                <a:effectLst>
                  <a:outerShdw blurRad="38100" dist="38100" dir="2700000" algn="tl">
                    <a:srgbClr val="C0C0C0"/>
                  </a:outerShdw>
                </a:effectLst>
              </a:rPr>
              <a:t>Government Security Committee</a:t>
            </a:r>
          </a:p>
          <a:p>
            <a:pPr>
              <a:lnSpc>
                <a:spcPct val="100000"/>
              </a:lnSpc>
              <a:spcAft>
                <a:spcPct val="0"/>
              </a:spcAft>
            </a:pPr>
            <a:r>
              <a:rPr lang="en-US" sz="2000" dirty="0" smtClean="0">
                <a:effectLst>
                  <a:outerShdw blurRad="38100" dist="38100" dir="2700000" algn="tl">
                    <a:srgbClr val="C0C0C0"/>
                  </a:outerShdw>
                </a:effectLst>
              </a:rPr>
              <a:t>Oversight</a:t>
            </a:r>
            <a:endParaRPr lang="en-US" sz="2000" dirty="0">
              <a:effectLst>
                <a:outerShdw blurRad="38100" dist="38100" dir="2700000" algn="tl">
                  <a:srgbClr val="C0C0C0"/>
                </a:outerShdw>
              </a:effectLst>
            </a:endParaRPr>
          </a:p>
        </p:txBody>
      </p:sp>
      <p:sp>
        <p:nvSpPr>
          <p:cNvPr id="792597" name="Text Box 21"/>
          <p:cNvSpPr txBox="1">
            <a:spLocks noChangeArrowheads="1"/>
          </p:cNvSpPr>
          <p:nvPr/>
        </p:nvSpPr>
        <p:spPr bwMode="auto">
          <a:xfrm>
            <a:off x="276224" y="5888038"/>
            <a:ext cx="3103563" cy="523220"/>
          </a:xfrm>
          <a:prstGeom prst="rect">
            <a:avLst/>
          </a:prstGeom>
          <a:noFill/>
          <a:ln w="9525">
            <a:noFill/>
            <a:miter lim="800000"/>
            <a:headEnd/>
            <a:tailEnd/>
          </a:ln>
          <a:effectLst/>
        </p:spPr>
        <p:txBody>
          <a:bodyPr wrap="square">
            <a:spAutoFit/>
          </a:bodyPr>
          <a:lstStyle/>
          <a:p>
            <a:pPr algn="l">
              <a:lnSpc>
                <a:spcPct val="100000"/>
              </a:lnSpc>
              <a:spcBef>
                <a:spcPct val="50000"/>
              </a:spcBef>
              <a:spcAft>
                <a:spcPct val="0"/>
              </a:spcAft>
            </a:pPr>
            <a:r>
              <a:rPr lang="en-US" sz="1600" b="0" dirty="0"/>
              <a:t>       </a:t>
            </a:r>
            <a:r>
              <a:rPr lang="en-US" sz="1200" b="0" dirty="0" smtClean="0"/>
              <a:t>Companies in the US are </a:t>
            </a:r>
            <a:r>
              <a:rPr lang="en-US" sz="1200" b="0" dirty="0"/>
              <a:t>required to comply regardless of </a:t>
            </a:r>
            <a:r>
              <a:rPr lang="en-US" sz="1200" b="0" dirty="0" smtClean="0"/>
              <a:t>SSA. </a:t>
            </a:r>
            <a:endParaRPr lang="en-US" sz="1200" b="0" dirty="0"/>
          </a:p>
        </p:txBody>
      </p:sp>
      <p:sp>
        <p:nvSpPr>
          <p:cNvPr id="792598" name="AutoShape 22"/>
          <p:cNvSpPr>
            <a:spLocks noChangeArrowheads="1"/>
          </p:cNvSpPr>
          <p:nvPr/>
        </p:nvSpPr>
        <p:spPr bwMode="auto">
          <a:xfrm>
            <a:off x="7010400" y="3429000"/>
            <a:ext cx="230187" cy="161925"/>
          </a:xfrm>
          <a:prstGeom prst="star5">
            <a:avLst/>
          </a:prstGeom>
          <a:solidFill>
            <a:srgbClr val="A50021"/>
          </a:solidFill>
          <a:ln w="9525">
            <a:solidFill>
              <a:schemeClr val="tx1"/>
            </a:solidFill>
            <a:miter lim="800000"/>
            <a:headEnd/>
            <a:tailEnd/>
          </a:ln>
          <a:effectLst/>
        </p:spPr>
        <p:txBody>
          <a:bodyPr wrap="none" anchor="ctr"/>
          <a:lstStyle/>
          <a:p>
            <a:pPr>
              <a:lnSpc>
                <a:spcPct val="100000"/>
              </a:lnSpc>
              <a:spcAft>
                <a:spcPct val="0"/>
              </a:spcAft>
            </a:pPr>
            <a:endParaRPr lang="en-US" sz="1800" b="0" i="1">
              <a:effectLst>
                <a:outerShdw blurRad="38100" dist="38100" dir="2700000" algn="tl">
                  <a:srgbClr val="FFFFFF"/>
                </a:outerShdw>
              </a:effectLst>
            </a:endParaRPr>
          </a:p>
        </p:txBody>
      </p:sp>
      <p:sp>
        <p:nvSpPr>
          <p:cNvPr id="792599" name="AutoShape 23"/>
          <p:cNvSpPr>
            <a:spLocks noChangeArrowheads="1"/>
          </p:cNvSpPr>
          <p:nvPr/>
        </p:nvSpPr>
        <p:spPr bwMode="auto">
          <a:xfrm>
            <a:off x="381000" y="5872163"/>
            <a:ext cx="295275" cy="282575"/>
          </a:xfrm>
          <a:prstGeom prst="star5">
            <a:avLst/>
          </a:prstGeom>
          <a:solidFill>
            <a:srgbClr val="A50021"/>
          </a:solidFill>
          <a:ln w="9525">
            <a:solidFill>
              <a:schemeClr val="tx1"/>
            </a:solidFill>
            <a:miter lim="800000"/>
            <a:headEnd/>
            <a:tailEnd/>
          </a:ln>
          <a:effectLst/>
        </p:spPr>
        <p:txBody>
          <a:bodyPr wrap="none" anchor="ctr"/>
          <a:lstStyle/>
          <a:p>
            <a:pPr>
              <a:lnSpc>
                <a:spcPct val="100000"/>
              </a:lnSpc>
              <a:spcAft>
                <a:spcPct val="0"/>
              </a:spcAft>
            </a:pPr>
            <a:endParaRPr lang="en-US" sz="1800" b="0" i="1">
              <a:effectLst>
                <a:outerShdw blurRad="38100" dist="38100" dir="2700000" algn="tl">
                  <a:srgbClr val="FFFFFF"/>
                </a:outerShdw>
              </a:effectLst>
            </a:endParaRPr>
          </a:p>
        </p:txBody>
      </p:sp>
      <p:pic>
        <p:nvPicPr>
          <p:cNvPr id="18"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pic>
        <p:nvPicPr>
          <p:cNvPr id="19" name="Picture 8"/>
          <p:cNvPicPr>
            <a:picLocks noChangeAspect="1" noChangeArrowheads="1"/>
          </p:cNvPicPr>
          <p:nvPr/>
        </p:nvPicPr>
        <p:blipFill>
          <a:blip r:embed="rId3" cstate="print"/>
          <a:srcRect/>
          <a:stretch>
            <a:fillRect/>
          </a:stretch>
        </p:blipFill>
        <p:spPr bwMode="auto">
          <a:xfrm>
            <a:off x="1219200" y="2286000"/>
            <a:ext cx="2617002" cy="1690687"/>
          </a:xfrm>
          <a:prstGeom prst="rect">
            <a:avLst/>
          </a:prstGeom>
          <a:noFill/>
          <a:ln w="19050">
            <a:solidFill>
              <a:schemeClr val="tx1"/>
            </a:solidFill>
            <a:miter lim="800000"/>
            <a:headEnd/>
            <a:tailEnd/>
          </a:ln>
        </p:spPr>
      </p:pic>
      <p:pic>
        <p:nvPicPr>
          <p:cNvPr id="20" name="Picture 4"/>
          <p:cNvPicPr>
            <a:picLocks noChangeAspect="1" noChangeArrowheads="1"/>
          </p:cNvPicPr>
          <p:nvPr/>
        </p:nvPicPr>
        <p:blipFill>
          <a:blip r:embed="rId4" cstate="print"/>
          <a:srcRect/>
          <a:stretch>
            <a:fillRect/>
          </a:stretch>
        </p:blipFill>
        <p:spPr bwMode="auto">
          <a:xfrm>
            <a:off x="1066800" y="2438400"/>
            <a:ext cx="2666341" cy="1704976"/>
          </a:xfrm>
          <a:prstGeom prst="rect">
            <a:avLst/>
          </a:prstGeom>
          <a:noFill/>
          <a:ln w="19050">
            <a:solidFill>
              <a:schemeClr val="tx1"/>
            </a:solidFill>
            <a:miter lim="800000"/>
            <a:headEnd/>
            <a:tailEnd/>
          </a:ln>
        </p:spPr>
      </p:pic>
      <p:pic>
        <p:nvPicPr>
          <p:cNvPr id="21" name="Picture 9"/>
          <p:cNvPicPr>
            <a:picLocks noChangeAspect="1" noChangeArrowheads="1"/>
          </p:cNvPicPr>
          <p:nvPr/>
        </p:nvPicPr>
        <p:blipFill>
          <a:blip r:embed="rId5" cstate="print"/>
          <a:srcRect/>
          <a:stretch>
            <a:fillRect/>
          </a:stretch>
        </p:blipFill>
        <p:spPr bwMode="auto">
          <a:xfrm>
            <a:off x="1066800" y="2590800"/>
            <a:ext cx="2591577" cy="1676399"/>
          </a:xfrm>
          <a:prstGeom prst="rect">
            <a:avLst/>
          </a:prstGeom>
          <a:noFill/>
          <a:ln w="19050">
            <a:solidFill>
              <a:schemeClr val="tx1"/>
            </a:solidFill>
            <a:miter lim="800000"/>
            <a:headEnd/>
            <a:tailEnd/>
          </a:ln>
        </p:spPr>
      </p:pic>
      <p:pic>
        <p:nvPicPr>
          <p:cNvPr id="22" name="Picture 7"/>
          <p:cNvPicPr>
            <a:picLocks noChangeAspect="1" noChangeArrowheads="1"/>
          </p:cNvPicPr>
          <p:nvPr/>
        </p:nvPicPr>
        <p:blipFill>
          <a:blip r:embed="rId6" cstate="print"/>
          <a:srcRect/>
          <a:stretch>
            <a:fillRect/>
          </a:stretch>
        </p:blipFill>
        <p:spPr bwMode="auto">
          <a:xfrm>
            <a:off x="838200" y="2743200"/>
            <a:ext cx="2743200" cy="1756507"/>
          </a:xfrm>
          <a:prstGeom prst="rect">
            <a:avLst/>
          </a:prstGeom>
          <a:noFill/>
          <a:ln w="19050">
            <a:solidFill>
              <a:schemeClr val="tx1"/>
            </a:solidFill>
            <a:miter lim="800000"/>
            <a:headEnd/>
            <a:tailEnd/>
          </a:ln>
        </p:spPr>
      </p:pic>
      <p:pic>
        <p:nvPicPr>
          <p:cNvPr id="23" name="Picture 6"/>
          <p:cNvPicPr>
            <a:picLocks noChangeAspect="1" noChangeArrowheads="1"/>
          </p:cNvPicPr>
          <p:nvPr/>
        </p:nvPicPr>
        <p:blipFill>
          <a:blip r:embed="rId7" cstate="print"/>
          <a:srcRect/>
          <a:stretch>
            <a:fillRect/>
          </a:stretch>
        </p:blipFill>
        <p:spPr bwMode="auto">
          <a:xfrm>
            <a:off x="762000" y="2895600"/>
            <a:ext cx="2743200" cy="1757363"/>
          </a:xfrm>
          <a:prstGeom prst="rect">
            <a:avLst/>
          </a:prstGeom>
          <a:noFill/>
          <a:ln w="19050">
            <a:solidFill>
              <a:schemeClr val="tx1"/>
            </a:solidFill>
            <a:miter lim="800000"/>
            <a:headEnd/>
            <a:tailEnd/>
          </a:ln>
        </p:spPr>
      </p:pic>
      <p:pic>
        <p:nvPicPr>
          <p:cNvPr id="24" name="Picture 3"/>
          <p:cNvPicPr>
            <a:picLocks noChangeAspect="1" noChangeArrowheads="1"/>
          </p:cNvPicPr>
          <p:nvPr/>
        </p:nvPicPr>
        <p:blipFill>
          <a:blip r:embed="rId8" cstate="print"/>
          <a:srcRect/>
          <a:stretch>
            <a:fillRect/>
          </a:stretch>
        </p:blipFill>
        <p:spPr bwMode="auto">
          <a:xfrm>
            <a:off x="609600" y="3124200"/>
            <a:ext cx="2724150" cy="1828800"/>
          </a:xfrm>
          <a:prstGeom prst="rect">
            <a:avLst/>
          </a:prstGeom>
          <a:noFill/>
          <a:ln w="19050">
            <a:solidFill>
              <a:schemeClr val="tx1"/>
            </a:solidFill>
            <a:miter lim="800000"/>
            <a:headEnd/>
            <a:tailEnd/>
          </a:ln>
        </p:spPr>
      </p:pic>
      <p:pic>
        <p:nvPicPr>
          <p:cNvPr id="25" name="Picture 2"/>
          <p:cNvPicPr>
            <a:picLocks noChangeAspect="1" noChangeArrowheads="1"/>
          </p:cNvPicPr>
          <p:nvPr/>
        </p:nvPicPr>
        <p:blipFill>
          <a:blip r:embed="rId9" cstate="print"/>
          <a:srcRect/>
          <a:stretch>
            <a:fillRect/>
          </a:stretch>
        </p:blipFill>
        <p:spPr bwMode="auto">
          <a:xfrm>
            <a:off x="304800" y="3352800"/>
            <a:ext cx="2876550" cy="1841892"/>
          </a:xfrm>
          <a:prstGeom prst="rect">
            <a:avLst/>
          </a:prstGeom>
          <a:noFill/>
          <a:ln w="19050">
            <a:solidFill>
              <a:schemeClr val="tx1"/>
            </a:solidFill>
            <a:miter lim="800000"/>
            <a:headEnd/>
            <a:tailEnd/>
          </a:ln>
        </p:spPr>
      </p:pic>
      <p:sp>
        <p:nvSpPr>
          <p:cNvPr id="26" name="Text Box 16"/>
          <p:cNvSpPr txBox="1">
            <a:spLocks noChangeArrowheads="1"/>
          </p:cNvSpPr>
          <p:nvPr/>
        </p:nvSpPr>
        <p:spPr bwMode="auto">
          <a:xfrm>
            <a:off x="1194937" y="3962400"/>
            <a:ext cx="1149994" cy="707886"/>
          </a:xfrm>
          <a:prstGeom prst="rect">
            <a:avLst/>
          </a:prstGeom>
          <a:noFill/>
          <a:ln w="9525">
            <a:noFill/>
            <a:miter lim="800000"/>
            <a:headEnd/>
            <a:tailEnd/>
          </a:ln>
          <a:effectLst/>
        </p:spPr>
        <p:txBody>
          <a:bodyPr wrap="none">
            <a:spAutoFit/>
          </a:bodyPr>
          <a:lstStyle/>
          <a:p>
            <a:pPr algn="ctr">
              <a:lnSpc>
                <a:spcPct val="100000"/>
              </a:lnSpc>
              <a:spcAft>
                <a:spcPct val="0"/>
              </a:spcAft>
            </a:pPr>
            <a:r>
              <a:rPr lang="en-US" sz="2000" b="1" dirty="0"/>
              <a:t>Executed</a:t>
            </a:r>
          </a:p>
          <a:p>
            <a:pPr algn="ctr">
              <a:lnSpc>
                <a:spcPct val="100000"/>
              </a:lnSpc>
              <a:spcAft>
                <a:spcPct val="0"/>
              </a:spcAft>
            </a:pPr>
            <a:r>
              <a:rPr lang="en-US" sz="2000" b="1" dirty="0"/>
              <a:t>SSA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4A94C326-781B-472C-AEE4-638B49EA1BF7}" type="slidenum">
              <a:rPr lang="en-US"/>
              <a:pPr/>
              <a:t>14</a:t>
            </a:fld>
            <a:endParaRPr lang="en-US"/>
          </a:p>
        </p:txBody>
      </p:sp>
      <p:sp>
        <p:nvSpPr>
          <p:cNvPr id="731143" name="AutoShape 7"/>
          <p:cNvSpPr>
            <a:spLocks noChangeArrowheads="1"/>
          </p:cNvSpPr>
          <p:nvPr/>
        </p:nvSpPr>
        <p:spPr bwMode="auto">
          <a:xfrm>
            <a:off x="0" y="3814763"/>
            <a:ext cx="5984875" cy="1431925"/>
          </a:xfrm>
          <a:prstGeom prst="rightArrow">
            <a:avLst>
              <a:gd name="adj1" fmla="val 50000"/>
              <a:gd name="adj2" fmla="val 104490"/>
            </a:avLst>
          </a:prstGeom>
          <a:gradFill rotWithShape="1">
            <a:gsLst>
              <a:gs pos="0">
                <a:srgbClr val="99FF66">
                  <a:alpha val="91000"/>
                </a:srgbClr>
              </a:gs>
              <a:gs pos="100000">
                <a:srgbClr val="99FF66">
                  <a:gamma/>
                  <a:shade val="46275"/>
                  <a:invGamma/>
                  <a:alpha val="28999"/>
                </a:srgbClr>
              </a:gs>
            </a:gsLst>
            <a:lin ang="0" scaled="1"/>
          </a:gradFill>
          <a:ln w="9525">
            <a:noFill/>
            <a:miter lim="800000"/>
            <a:headEnd/>
            <a:tailEnd/>
          </a:ln>
          <a:effectLst/>
        </p:spPr>
        <p:txBody>
          <a:bodyPr>
            <a:spAutoFit/>
          </a:bodyPr>
          <a:lstStyle/>
          <a:p>
            <a:pPr algn="l">
              <a:lnSpc>
                <a:spcPct val="100000"/>
              </a:lnSpc>
              <a:spcAft>
                <a:spcPct val="0"/>
              </a:spcAft>
            </a:pPr>
            <a:endParaRPr lang="en-US" sz="4400" i="1">
              <a:solidFill>
                <a:schemeClr val="bg1"/>
              </a:solidFill>
            </a:endParaRPr>
          </a:p>
        </p:txBody>
      </p:sp>
      <p:sp>
        <p:nvSpPr>
          <p:cNvPr id="731361" name="AutoShape 225"/>
          <p:cNvSpPr>
            <a:spLocks noChangeArrowheads="1"/>
          </p:cNvSpPr>
          <p:nvPr/>
        </p:nvSpPr>
        <p:spPr bwMode="auto">
          <a:xfrm>
            <a:off x="0" y="5392738"/>
            <a:ext cx="9145588" cy="1473200"/>
          </a:xfrm>
          <a:prstGeom prst="rightArrow">
            <a:avLst>
              <a:gd name="adj1" fmla="val 50000"/>
              <a:gd name="adj2" fmla="val 155199"/>
            </a:avLst>
          </a:prstGeom>
          <a:solidFill>
            <a:srgbClr val="C0C0C0">
              <a:alpha val="75999"/>
            </a:srgbClr>
          </a:solidFill>
          <a:ln w="9525">
            <a:solidFill>
              <a:schemeClr val="tx1"/>
            </a:solidFill>
            <a:miter lim="800000"/>
            <a:headEnd/>
            <a:tailEnd/>
          </a:ln>
          <a:effectLst/>
        </p:spPr>
        <p:txBody>
          <a:bodyPr>
            <a:spAutoFit/>
          </a:bodyPr>
          <a:lstStyle/>
          <a:p>
            <a:pPr algn="l">
              <a:lnSpc>
                <a:spcPct val="90000"/>
              </a:lnSpc>
              <a:spcAft>
                <a:spcPct val="0"/>
              </a:spcAft>
            </a:pPr>
            <a:endParaRPr lang="en-US" sz="5000" i="1">
              <a:solidFill>
                <a:schemeClr val="bg1"/>
              </a:solidFill>
            </a:endParaRPr>
          </a:p>
        </p:txBody>
      </p:sp>
      <p:sp>
        <p:nvSpPr>
          <p:cNvPr id="731139" name="AutoShape 3"/>
          <p:cNvSpPr>
            <a:spLocks noChangeArrowheads="1"/>
          </p:cNvSpPr>
          <p:nvPr/>
        </p:nvSpPr>
        <p:spPr bwMode="auto">
          <a:xfrm>
            <a:off x="0" y="3808413"/>
            <a:ext cx="9144000" cy="1528465"/>
          </a:xfrm>
          <a:prstGeom prst="rightArrow">
            <a:avLst>
              <a:gd name="adj1" fmla="val 50000"/>
              <a:gd name="adj2" fmla="val 156522"/>
            </a:avLst>
          </a:prstGeom>
          <a:gradFill rotWithShape="1">
            <a:gsLst>
              <a:gs pos="0">
                <a:srgbClr val="99FF66">
                  <a:alpha val="83000"/>
                </a:srgbClr>
              </a:gs>
              <a:gs pos="100000">
                <a:srgbClr val="00FF00">
                  <a:alpha val="50000"/>
                </a:srgbClr>
              </a:gs>
            </a:gsLst>
            <a:lin ang="0" scaled="1"/>
          </a:gradFill>
          <a:ln w="28575">
            <a:solidFill>
              <a:srgbClr val="33CCCC"/>
            </a:solidFill>
            <a:prstDash val="dash"/>
            <a:miter lim="800000"/>
            <a:headEnd/>
            <a:tailEnd/>
          </a:ln>
          <a:effectLst/>
        </p:spPr>
        <p:txBody>
          <a:bodyPr>
            <a:spAutoFit/>
          </a:bodyPr>
          <a:lstStyle/>
          <a:p>
            <a:pPr algn="l">
              <a:lnSpc>
                <a:spcPct val="100000"/>
              </a:lnSpc>
              <a:spcAft>
                <a:spcPct val="0"/>
              </a:spcAft>
            </a:pPr>
            <a:r>
              <a:rPr lang="en-US" sz="2400" i="1" dirty="0">
                <a:solidFill>
                  <a:schemeClr val="accent2"/>
                </a:solidFill>
              </a:rPr>
              <a:t>                                               </a:t>
            </a:r>
            <a:r>
              <a:rPr lang="en-US" sz="2400" i="1" dirty="0" smtClean="0">
                <a:solidFill>
                  <a:schemeClr val="accent2"/>
                </a:solidFill>
              </a:rPr>
              <a:t>           </a:t>
            </a:r>
            <a:r>
              <a:rPr lang="en-US" sz="2400" i="1" dirty="0" smtClean="0">
                <a:solidFill>
                  <a:schemeClr val="tx2"/>
                </a:solidFill>
              </a:rPr>
              <a:t>NISPOM</a:t>
            </a:r>
            <a:r>
              <a:rPr lang="en-US" sz="4400" i="1" dirty="0" smtClean="0">
                <a:solidFill>
                  <a:schemeClr val="bg1"/>
                </a:solidFill>
              </a:rPr>
              <a:t>                             </a:t>
            </a:r>
            <a:endParaRPr lang="en-US" sz="4400" i="1" dirty="0">
              <a:solidFill>
                <a:schemeClr val="bg1"/>
              </a:solidFill>
            </a:endParaRPr>
          </a:p>
        </p:txBody>
      </p:sp>
      <p:sp>
        <p:nvSpPr>
          <p:cNvPr id="731140" name="AutoShape 4"/>
          <p:cNvSpPr>
            <a:spLocks noChangeArrowheads="1"/>
          </p:cNvSpPr>
          <p:nvPr/>
        </p:nvSpPr>
        <p:spPr bwMode="auto">
          <a:xfrm>
            <a:off x="0" y="561975"/>
            <a:ext cx="9145588" cy="1625600"/>
          </a:xfrm>
          <a:prstGeom prst="rightArrow">
            <a:avLst>
              <a:gd name="adj1" fmla="val 50000"/>
              <a:gd name="adj2" fmla="val 140649"/>
            </a:avLst>
          </a:prstGeom>
          <a:gradFill rotWithShape="1">
            <a:gsLst>
              <a:gs pos="0">
                <a:srgbClr val="33CCCC">
                  <a:gamma/>
                  <a:shade val="46275"/>
                  <a:invGamma/>
                  <a:alpha val="24001"/>
                </a:srgbClr>
              </a:gs>
              <a:gs pos="100000">
                <a:srgbClr val="33CCCC">
                  <a:alpha val="75999"/>
                </a:srgbClr>
              </a:gs>
            </a:gsLst>
            <a:lin ang="0" scaled="1"/>
          </a:gradFill>
          <a:ln w="9525">
            <a:solidFill>
              <a:schemeClr val="tx1"/>
            </a:solidFill>
            <a:miter lim="800000"/>
            <a:headEnd/>
            <a:tailEnd/>
          </a:ln>
          <a:effectLst/>
        </p:spPr>
        <p:txBody>
          <a:bodyPr>
            <a:spAutoFit/>
          </a:bodyPr>
          <a:lstStyle/>
          <a:p>
            <a:pPr algn="l">
              <a:lnSpc>
                <a:spcPct val="100000"/>
              </a:lnSpc>
              <a:spcAft>
                <a:spcPct val="0"/>
              </a:spcAft>
            </a:pPr>
            <a:endParaRPr lang="en-US" sz="5000" i="1">
              <a:solidFill>
                <a:schemeClr val="bg1"/>
              </a:solidFill>
            </a:endParaRPr>
          </a:p>
        </p:txBody>
      </p:sp>
      <p:sp>
        <p:nvSpPr>
          <p:cNvPr id="731141" name="Rectangle 5"/>
          <p:cNvSpPr>
            <a:spLocks noGrp="1" noChangeArrowheads="1"/>
          </p:cNvSpPr>
          <p:nvPr>
            <p:ph type="body" idx="1"/>
          </p:nvPr>
        </p:nvSpPr>
        <p:spPr>
          <a:xfrm>
            <a:off x="381000" y="76200"/>
            <a:ext cx="8477250" cy="498475"/>
          </a:xfrm>
        </p:spPr>
        <p:txBody>
          <a:bodyPr>
            <a:noAutofit/>
          </a:bodyPr>
          <a:lstStyle/>
          <a:p>
            <a:pPr algn="ctr">
              <a:buFontTx/>
              <a:buNone/>
            </a:pPr>
            <a:r>
              <a:rPr lang="en-US" sz="4400" i="1" dirty="0"/>
              <a:t>How SSA Plans Tie Together</a:t>
            </a:r>
            <a:r>
              <a:rPr lang="en-US" sz="4400" dirty="0"/>
              <a:t> </a:t>
            </a:r>
          </a:p>
        </p:txBody>
      </p:sp>
      <p:sp>
        <p:nvSpPr>
          <p:cNvPr id="731145" name="AutoShape 9"/>
          <p:cNvSpPr>
            <a:spLocks noChangeArrowheads="1"/>
          </p:cNvSpPr>
          <p:nvPr/>
        </p:nvSpPr>
        <p:spPr bwMode="auto">
          <a:xfrm>
            <a:off x="0" y="2216150"/>
            <a:ext cx="9144000" cy="1559034"/>
          </a:xfrm>
          <a:prstGeom prst="rightArrow">
            <a:avLst>
              <a:gd name="adj1" fmla="val 50000"/>
              <a:gd name="adj2" fmla="val 155172"/>
            </a:avLst>
          </a:prstGeom>
          <a:solidFill>
            <a:srgbClr val="FFFF99">
              <a:alpha val="75999"/>
            </a:srgbClr>
          </a:solidFill>
          <a:ln w="9525">
            <a:solidFill>
              <a:schemeClr val="tx1"/>
            </a:solidFill>
            <a:miter lim="800000"/>
            <a:headEnd/>
            <a:tailEnd/>
          </a:ln>
          <a:effectLst/>
        </p:spPr>
        <p:txBody>
          <a:bodyPr wrap="square">
            <a:spAutoFit/>
          </a:bodyPr>
          <a:lstStyle/>
          <a:p>
            <a:pPr algn="l">
              <a:lnSpc>
                <a:spcPct val="90000"/>
              </a:lnSpc>
              <a:spcAft>
                <a:spcPct val="0"/>
              </a:spcAft>
            </a:pPr>
            <a:endParaRPr lang="en-US" sz="5000" i="1">
              <a:solidFill>
                <a:schemeClr val="bg1"/>
              </a:solidFill>
            </a:endParaRPr>
          </a:p>
        </p:txBody>
      </p:sp>
      <p:sp>
        <p:nvSpPr>
          <p:cNvPr id="731179" name="AutoShape 43"/>
          <p:cNvSpPr>
            <a:spLocks noChangeArrowheads="1"/>
          </p:cNvSpPr>
          <p:nvPr/>
        </p:nvSpPr>
        <p:spPr bwMode="auto">
          <a:xfrm>
            <a:off x="5916613" y="3975100"/>
            <a:ext cx="2344737" cy="794802"/>
          </a:xfrm>
          <a:prstGeom prst="rightArrow">
            <a:avLst>
              <a:gd name="adj1" fmla="val 50000"/>
              <a:gd name="adj2" fmla="val 82422"/>
            </a:avLst>
          </a:prstGeom>
          <a:gradFill rotWithShape="1">
            <a:gsLst>
              <a:gs pos="0">
                <a:srgbClr val="99FF66">
                  <a:alpha val="91000"/>
                </a:srgbClr>
              </a:gs>
              <a:gs pos="100000">
                <a:srgbClr val="99FF66">
                  <a:gamma/>
                  <a:shade val="46275"/>
                  <a:invGamma/>
                  <a:alpha val="28999"/>
                </a:srgbClr>
              </a:gs>
            </a:gsLst>
            <a:lin ang="0" scaled="1"/>
          </a:gradFill>
          <a:ln w="9525">
            <a:solidFill>
              <a:schemeClr val="tx2"/>
            </a:solidFill>
            <a:prstDash val="dash"/>
            <a:miter lim="800000"/>
            <a:headEnd/>
            <a:tailEnd/>
          </a:ln>
          <a:effectLst/>
        </p:spPr>
        <p:txBody>
          <a:bodyPr>
            <a:spAutoFit/>
          </a:bodyPr>
          <a:lstStyle/>
          <a:p>
            <a:pPr algn="l">
              <a:lnSpc>
                <a:spcPct val="100000"/>
              </a:lnSpc>
              <a:spcAft>
                <a:spcPct val="0"/>
              </a:spcAft>
            </a:pPr>
            <a:r>
              <a:rPr lang="en-US" sz="1000" b="0" dirty="0"/>
              <a:t>Specific </a:t>
            </a:r>
            <a:r>
              <a:rPr lang="en-US" sz="1000" b="0" dirty="0" smtClean="0"/>
              <a:t>standards </a:t>
            </a:r>
            <a:r>
              <a:rPr lang="en-US" sz="1000" b="0" dirty="0"/>
              <a:t>for protection of all information</a:t>
            </a:r>
            <a:endParaRPr lang="en-US" sz="1000" b="0" i="1" dirty="0">
              <a:solidFill>
                <a:schemeClr val="bg1"/>
              </a:solidFill>
            </a:endParaRPr>
          </a:p>
        </p:txBody>
      </p:sp>
      <p:sp>
        <p:nvSpPr>
          <p:cNvPr id="731180" name="Text Box 44"/>
          <p:cNvSpPr txBox="1">
            <a:spLocks noChangeArrowheads="1"/>
          </p:cNvSpPr>
          <p:nvPr/>
        </p:nvSpPr>
        <p:spPr bwMode="auto">
          <a:xfrm>
            <a:off x="0" y="5767388"/>
            <a:ext cx="1389063" cy="711200"/>
          </a:xfrm>
          <a:prstGeom prst="rect">
            <a:avLst/>
          </a:prstGeom>
          <a:gradFill rotWithShape="1">
            <a:gsLst>
              <a:gs pos="0">
                <a:srgbClr val="47762F"/>
              </a:gs>
              <a:gs pos="50000">
                <a:srgbClr val="969696">
                  <a:alpha val="44000"/>
                </a:srgbClr>
              </a:gs>
              <a:gs pos="100000">
                <a:srgbClr val="47762F"/>
              </a:gs>
            </a:gsLst>
            <a:lin ang="2700000" scaled="1"/>
          </a:gradFill>
          <a:ln w="9525">
            <a:solidFill>
              <a:schemeClr val="accent2"/>
            </a:solidFill>
            <a:prstDash val="dashDot"/>
            <a:miter lim="800000"/>
            <a:headEnd/>
            <a:tailEnd/>
          </a:ln>
          <a:effectLst/>
        </p:spPr>
        <p:txBody>
          <a:bodyPr>
            <a:spAutoFit/>
          </a:bodyPr>
          <a:lstStyle/>
          <a:p>
            <a:pPr algn="l">
              <a:lnSpc>
                <a:spcPct val="100000"/>
              </a:lnSpc>
              <a:spcAft>
                <a:spcPct val="0"/>
              </a:spcAft>
            </a:pPr>
            <a:r>
              <a:rPr lang="en-US" sz="1000" b="0"/>
              <a:t>FOCI Mitigator – ensures no undue influence by Foreign Parent / Affiliates</a:t>
            </a:r>
          </a:p>
        </p:txBody>
      </p:sp>
      <p:sp>
        <p:nvSpPr>
          <p:cNvPr id="731182" name="Text Box 46"/>
          <p:cNvSpPr txBox="1">
            <a:spLocks noChangeArrowheads="1"/>
          </p:cNvSpPr>
          <p:nvPr/>
        </p:nvSpPr>
        <p:spPr bwMode="auto">
          <a:xfrm>
            <a:off x="2498725" y="4203700"/>
            <a:ext cx="1454150" cy="511175"/>
          </a:xfrm>
          <a:prstGeom prst="rect">
            <a:avLst/>
          </a:prstGeom>
          <a:gradFill rotWithShape="1">
            <a:gsLst>
              <a:gs pos="0">
                <a:srgbClr val="99FF66">
                  <a:alpha val="41000"/>
                </a:srgbClr>
              </a:gs>
              <a:gs pos="100000">
                <a:srgbClr val="99FF66">
                  <a:gamma/>
                  <a:shade val="46275"/>
                  <a:invGamma/>
                </a:srgbClr>
              </a:gs>
            </a:gsLst>
            <a:lin ang="5400000" scaled="1"/>
          </a:gradFill>
          <a:ln w="9525">
            <a:solidFill>
              <a:schemeClr val="accent2"/>
            </a:solidFill>
            <a:prstDash val="dashDot"/>
            <a:miter lim="800000"/>
            <a:headEnd/>
            <a:tailEnd/>
          </a:ln>
          <a:effectLst/>
        </p:spPr>
        <p:txBody>
          <a:bodyPr>
            <a:spAutoFit/>
          </a:bodyPr>
          <a:lstStyle/>
          <a:p>
            <a:pPr algn="l">
              <a:lnSpc>
                <a:spcPct val="100000"/>
              </a:lnSpc>
              <a:spcAft>
                <a:spcPct val="0"/>
              </a:spcAft>
            </a:pPr>
            <a:r>
              <a:rPr lang="en-US" sz="900" b="0"/>
              <a:t>Basic Standards for the protection of classified information</a:t>
            </a:r>
          </a:p>
        </p:txBody>
      </p:sp>
      <p:sp>
        <p:nvSpPr>
          <p:cNvPr id="731181" name="Text Box 45"/>
          <p:cNvSpPr txBox="1">
            <a:spLocks noChangeArrowheads="1"/>
          </p:cNvSpPr>
          <p:nvPr/>
        </p:nvSpPr>
        <p:spPr bwMode="auto">
          <a:xfrm>
            <a:off x="0" y="4208463"/>
            <a:ext cx="2463800" cy="663575"/>
          </a:xfrm>
          <a:prstGeom prst="rect">
            <a:avLst/>
          </a:prstGeom>
          <a:gradFill rotWithShape="1">
            <a:gsLst>
              <a:gs pos="0">
                <a:srgbClr val="99FF66">
                  <a:alpha val="38000"/>
                </a:srgbClr>
              </a:gs>
              <a:gs pos="100000">
                <a:srgbClr val="99FF66">
                  <a:gamma/>
                  <a:shade val="46275"/>
                  <a:invGamma/>
                </a:srgbClr>
              </a:gs>
            </a:gsLst>
            <a:lin ang="5400000" scaled="1"/>
          </a:gradFill>
          <a:ln w="9525">
            <a:solidFill>
              <a:schemeClr val="accent2"/>
            </a:solidFill>
            <a:prstDash val="dashDot"/>
            <a:miter lim="800000"/>
            <a:headEnd/>
            <a:tailEnd/>
          </a:ln>
          <a:effectLst/>
        </p:spPr>
        <p:txBody>
          <a:bodyPr>
            <a:spAutoFit/>
          </a:bodyPr>
          <a:lstStyle/>
          <a:p>
            <a:pPr algn="l">
              <a:lnSpc>
                <a:spcPct val="100000"/>
              </a:lnSpc>
              <a:spcAft>
                <a:spcPct val="0"/>
              </a:spcAft>
            </a:pPr>
            <a:r>
              <a:rPr lang="en-US" sz="900" b="0"/>
              <a:t>NISP ensures that cleared U.S. defense industry safeguards classified information in their possession while performing work on contracts, programs, bids or R&amp;D  efforts.</a:t>
            </a:r>
            <a:r>
              <a:rPr lang="en-US" sz="1000" b="0"/>
              <a:t>  </a:t>
            </a:r>
          </a:p>
        </p:txBody>
      </p:sp>
      <p:sp>
        <p:nvSpPr>
          <p:cNvPr id="731183" name="Line 47"/>
          <p:cNvSpPr>
            <a:spLocks noChangeShapeType="1"/>
          </p:cNvSpPr>
          <p:nvPr/>
        </p:nvSpPr>
        <p:spPr bwMode="auto">
          <a:xfrm flipV="1">
            <a:off x="8794750" y="560388"/>
            <a:ext cx="0" cy="6297612"/>
          </a:xfrm>
          <a:prstGeom prst="line">
            <a:avLst/>
          </a:prstGeom>
          <a:noFill/>
          <a:ln w="76200">
            <a:solidFill>
              <a:srgbClr val="969696"/>
            </a:solidFill>
            <a:round/>
            <a:headEnd/>
            <a:tailEnd type="triangle" w="med" len="med"/>
          </a:ln>
          <a:effectLst/>
        </p:spPr>
        <p:txBody>
          <a:bodyPr/>
          <a:lstStyle/>
          <a:p>
            <a:endParaRPr lang="en-US"/>
          </a:p>
        </p:txBody>
      </p:sp>
      <p:sp>
        <p:nvSpPr>
          <p:cNvPr id="731184" name="Text Box 48"/>
          <p:cNvSpPr txBox="1">
            <a:spLocks noChangeArrowheads="1"/>
          </p:cNvSpPr>
          <p:nvPr/>
        </p:nvSpPr>
        <p:spPr bwMode="auto">
          <a:xfrm>
            <a:off x="5549900" y="1379538"/>
            <a:ext cx="1336675" cy="298450"/>
          </a:xfrm>
          <a:prstGeom prst="rect">
            <a:avLst/>
          </a:prstGeom>
          <a:gradFill rotWithShape="1">
            <a:gsLst>
              <a:gs pos="0">
                <a:srgbClr val="DDDDDD">
                  <a:alpha val="27000"/>
                </a:srgbClr>
              </a:gs>
              <a:gs pos="100000">
                <a:srgbClr val="DDDDDD">
                  <a:gamma/>
                  <a:shade val="46275"/>
                  <a:invGamma/>
                </a:srgbClr>
              </a:gs>
            </a:gsLst>
            <a:lin ang="5400000" scaled="1"/>
          </a:gradFill>
          <a:ln w="9525">
            <a:solidFill>
              <a:schemeClr val="tx1"/>
            </a:solidFill>
            <a:prstDash val="dash"/>
            <a:miter lim="800000"/>
            <a:headEnd/>
            <a:tailEnd/>
          </a:ln>
          <a:effectLst/>
        </p:spPr>
        <p:txBody>
          <a:bodyPr>
            <a:spAutoFit/>
          </a:bodyPr>
          <a:lstStyle/>
          <a:p>
            <a:pPr algn="l">
              <a:lnSpc>
                <a:spcPct val="80000"/>
              </a:lnSpc>
              <a:spcAft>
                <a:spcPct val="0"/>
              </a:spcAft>
            </a:pPr>
            <a:r>
              <a:rPr lang="en-US" sz="800" b="0"/>
              <a:t>Corporate Commitment &amp; Policy (TCP)</a:t>
            </a:r>
          </a:p>
        </p:txBody>
      </p:sp>
      <p:sp>
        <p:nvSpPr>
          <p:cNvPr id="731185" name="Text Box 49"/>
          <p:cNvSpPr txBox="1">
            <a:spLocks noChangeArrowheads="1"/>
          </p:cNvSpPr>
          <p:nvPr/>
        </p:nvSpPr>
        <p:spPr bwMode="auto">
          <a:xfrm>
            <a:off x="4067175" y="1374775"/>
            <a:ext cx="1477963" cy="396875"/>
          </a:xfrm>
          <a:prstGeom prst="rect">
            <a:avLst/>
          </a:prstGeom>
          <a:gradFill rotWithShape="1">
            <a:gsLst>
              <a:gs pos="0">
                <a:srgbClr val="DDDDDD">
                  <a:alpha val="27000"/>
                </a:srgbClr>
              </a:gs>
              <a:gs pos="100000">
                <a:srgbClr val="DDDDDD">
                  <a:gamma/>
                  <a:shade val="46275"/>
                  <a:invGamma/>
                </a:srgbClr>
              </a:gs>
            </a:gsLst>
            <a:lin ang="5400000" scaled="1"/>
          </a:gradFill>
          <a:ln w="9525">
            <a:solidFill>
              <a:schemeClr val="tx1"/>
            </a:solidFill>
            <a:prstDash val="dash"/>
            <a:miter lim="800000"/>
            <a:headEnd/>
            <a:tailEnd/>
          </a:ln>
          <a:effectLst/>
        </p:spPr>
        <p:txBody>
          <a:bodyPr>
            <a:spAutoFit/>
          </a:bodyPr>
          <a:lstStyle/>
          <a:p>
            <a:pPr algn="l">
              <a:lnSpc>
                <a:spcPct val="80000"/>
              </a:lnSpc>
              <a:spcAft>
                <a:spcPct val="0"/>
              </a:spcAft>
            </a:pPr>
            <a:r>
              <a:rPr lang="en-US" sz="800" b="0"/>
              <a:t>Identification, Receipt &amp; tracking of ITAR Controlled Items / Technical Data</a:t>
            </a:r>
          </a:p>
        </p:txBody>
      </p:sp>
      <p:sp>
        <p:nvSpPr>
          <p:cNvPr id="731186" name="Text Box 50"/>
          <p:cNvSpPr txBox="1">
            <a:spLocks noChangeArrowheads="1"/>
          </p:cNvSpPr>
          <p:nvPr/>
        </p:nvSpPr>
        <p:spPr bwMode="auto">
          <a:xfrm>
            <a:off x="4070350" y="1176338"/>
            <a:ext cx="781050" cy="200025"/>
          </a:xfrm>
          <a:prstGeom prst="rect">
            <a:avLst/>
          </a:prstGeom>
          <a:gradFill rotWithShape="1">
            <a:gsLst>
              <a:gs pos="0">
                <a:srgbClr val="DDDDDD">
                  <a:alpha val="27000"/>
                </a:srgbClr>
              </a:gs>
              <a:gs pos="100000">
                <a:srgbClr val="DDDDDD">
                  <a:gamma/>
                  <a:shade val="46275"/>
                  <a:invGamma/>
                </a:srgbClr>
              </a:gs>
            </a:gsLst>
            <a:lin ang="5400000" scaled="1"/>
          </a:gradFill>
          <a:ln w="9525">
            <a:solidFill>
              <a:schemeClr val="tx1"/>
            </a:solidFill>
            <a:prstDash val="dash"/>
            <a:miter lim="800000"/>
            <a:headEnd/>
            <a:tailEnd/>
          </a:ln>
          <a:effectLst/>
        </p:spPr>
        <p:txBody>
          <a:bodyPr>
            <a:spAutoFit/>
          </a:bodyPr>
          <a:lstStyle/>
          <a:p>
            <a:pPr>
              <a:lnSpc>
                <a:spcPct val="80000"/>
              </a:lnSpc>
              <a:spcAft>
                <a:spcPct val="0"/>
              </a:spcAft>
            </a:pPr>
            <a:r>
              <a:rPr lang="en-US" sz="800"/>
              <a:t>Re-Exports</a:t>
            </a:r>
          </a:p>
        </p:txBody>
      </p:sp>
      <p:sp useBgFill="1">
        <p:nvSpPr>
          <p:cNvPr id="731187" name="Text Box 51"/>
          <p:cNvSpPr txBox="1">
            <a:spLocks noChangeArrowheads="1"/>
          </p:cNvSpPr>
          <p:nvPr/>
        </p:nvSpPr>
        <p:spPr bwMode="auto">
          <a:xfrm rot="16200000">
            <a:off x="8451850" y="3589338"/>
            <a:ext cx="657225" cy="336550"/>
          </a:xfrm>
          <a:prstGeom prst="rect">
            <a:avLst/>
          </a:prstGeom>
          <a:ln w="9525">
            <a:noFill/>
            <a:miter lim="800000"/>
            <a:headEnd/>
            <a:tailEnd/>
          </a:ln>
          <a:effectLst/>
        </p:spPr>
        <p:txBody>
          <a:bodyPr wrap="none">
            <a:spAutoFit/>
          </a:bodyPr>
          <a:lstStyle/>
          <a:p>
            <a:pPr algn="l">
              <a:lnSpc>
                <a:spcPct val="100000"/>
              </a:lnSpc>
              <a:spcAft>
                <a:spcPct val="0"/>
              </a:spcAft>
            </a:pPr>
            <a:r>
              <a:rPr lang="en-US" sz="1600"/>
              <a:t>SSA </a:t>
            </a:r>
          </a:p>
        </p:txBody>
      </p:sp>
      <p:sp>
        <p:nvSpPr>
          <p:cNvPr id="731357" name="Text Box 221"/>
          <p:cNvSpPr txBox="1">
            <a:spLocks noChangeArrowheads="1"/>
          </p:cNvSpPr>
          <p:nvPr/>
        </p:nvSpPr>
        <p:spPr bwMode="auto">
          <a:xfrm>
            <a:off x="0" y="633413"/>
            <a:ext cx="4133850" cy="400110"/>
          </a:xfrm>
          <a:prstGeom prst="rect">
            <a:avLst/>
          </a:prstGeom>
          <a:noFill/>
          <a:ln w="9525" algn="ctr">
            <a:noFill/>
            <a:miter lim="800000"/>
            <a:headEnd/>
            <a:tailEnd/>
          </a:ln>
          <a:effectLst/>
        </p:spPr>
        <p:txBody>
          <a:bodyPr>
            <a:spAutoFit/>
          </a:bodyPr>
          <a:lstStyle/>
          <a:p>
            <a:pPr algn="l">
              <a:spcBef>
                <a:spcPct val="50000"/>
              </a:spcBef>
            </a:pPr>
            <a:r>
              <a:rPr lang="en-US" sz="2000" i="1" dirty="0">
                <a:solidFill>
                  <a:srgbClr val="00B050"/>
                </a:solidFill>
              </a:rPr>
              <a:t>Export Compliance Program</a:t>
            </a:r>
          </a:p>
        </p:txBody>
      </p:sp>
      <p:sp>
        <p:nvSpPr>
          <p:cNvPr id="731358" name="Text Box 222"/>
          <p:cNvSpPr txBox="1">
            <a:spLocks noChangeArrowheads="1"/>
          </p:cNvSpPr>
          <p:nvPr/>
        </p:nvSpPr>
        <p:spPr bwMode="auto">
          <a:xfrm>
            <a:off x="0" y="3754438"/>
            <a:ext cx="5302250" cy="350837"/>
          </a:xfrm>
          <a:prstGeom prst="rect">
            <a:avLst/>
          </a:prstGeom>
          <a:noFill/>
          <a:ln w="9525" algn="ctr">
            <a:noFill/>
            <a:miter lim="800000"/>
            <a:headEnd/>
            <a:tailEnd/>
          </a:ln>
          <a:effectLst/>
        </p:spPr>
        <p:txBody>
          <a:bodyPr>
            <a:spAutoFit/>
          </a:bodyPr>
          <a:lstStyle/>
          <a:p>
            <a:pPr algn="l">
              <a:spcBef>
                <a:spcPct val="50000"/>
              </a:spcBef>
            </a:pPr>
            <a:r>
              <a:rPr lang="en-US" sz="2000" i="1">
                <a:solidFill>
                  <a:srgbClr val="0033CC"/>
                </a:solidFill>
              </a:rPr>
              <a:t>National Industrial Security Program</a:t>
            </a:r>
          </a:p>
        </p:txBody>
      </p:sp>
      <p:sp>
        <p:nvSpPr>
          <p:cNvPr id="731359" name="Text Box 223"/>
          <p:cNvSpPr txBox="1">
            <a:spLocks noChangeArrowheads="1"/>
          </p:cNvSpPr>
          <p:nvPr/>
        </p:nvSpPr>
        <p:spPr bwMode="auto">
          <a:xfrm>
            <a:off x="0" y="2212975"/>
            <a:ext cx="3190875" cy="350838"/>
          </a:xfrm>
          <a:prstGeom prst="rect">
            <a:avLst/>
          </a:prstGeom>
          <a:noFill/>
          <a:ln w="9525" algn="ctr">
            <a:noFill/>
            <a:miter lim="800000"/>
            <a:headEnd/>
            <a:tailEnd/>
          </a:ln>
          <a:effectLst/>
        </p:spPr>
        <p:txBody>
          <a:bodyPr wrap="none">
            <a:spAutoFit/>
          </a:bodyPr>
          <a:lstStyle/>
          <a:p>
            <a:pPr algn="l"/>
            <a:r>
              <a:rPr lang="en-US" sz="2000" i="1">
                <a:solidFill>
                  <a:schemeClr val="accent2"/>
                </a:solidFill>
              </a:rPr>
              <a:t>Technology Control Plan</a:t>
            </a:r>
          </a:p>
        </p:txBody>
      </p:sp>
      <p:sp>
        <p:nvSpPr>
          <p:cNvPr id="731360" name="Text Box 224"/>
          <p:cNvSpPr txBox="1">
            <a:spLocks noChangeArrowheads="1"/>
          </p:cNvSpPr>
          <p:nvPr/>
        </p:nvSpPr>
        <p:spPr bwMode="auto">
          <a:xfrm>
            <a:off x="0" y="5387975"/>
            <a:ext cx="5710238" cy="350838"/>
          </a:xfrm>
          <a:prstGeom prst="rect">
            <a:avLst/>
          </a:prstGeom>
          <a:noFill/>
          <a:ln w="9525" algn="ctr">
            <a:noFill/>
            <a:miter lim="800000"/>
            <a:headEnd/>
            <a:tailEnd/>
          </a:ln>
          <a:effectLst/>
        </p:spPr>
        <p:txBody>
          <a:bodyPr>
            <a:spAutoFit/>
          </a:bodyPr>
          <a:lstStyle/>
          <a:p>
            <a:pPr algn="l">
              <a:spcBef>
                <a:spcPct val="50000"/>
              </a:spcBef>
            </a:pPr>
            <a:r>
              <a:rPr lang="en-US" sz="2000" i="1"/>
              <a:t>Electronic Communication Plan</a:t>
            </a:r>
          </a:p>
        </p:txBody>
      </p:sp>
      <p:sp>
        <p:nvSpPr>
          <p:cNvPr id="731138" name="Text Box 2"/>
          <p:cNvSpPr txBox="1">
            <a:spLocks noChangeArrowheads="1"/>
          </p:cNvSpPr>
          <p:nvPr/>
        </p:nvSpPr>
        <p:spPr bwMode="auto">
          <a:xfrm>
            <a:off x="4625975" y="2974975"/>
            <a:ext cx="2941638" cy="406400"/>
          </a:xfrm>
          <a:prstGeom prst="rect">
            <a:avLst/>
          </a:prstGeom>
          <a:gradFill rotWithShape="1">
            <a:gsLst>
              <a:gs pos="0">
                <a:srgbClr val="3399FF"/>
              </a:gs>
              <a:gs pos="50000">
                <a:srgbClr val="DDDDDD">
                  <a:alpha val="47000"/>
                </a:srgbClr>
              </a:gs>
              <a:gs pos="100000">
                <a:srgbClr val="3399FF"/>
              </a:gs>
            </a:gsLst>
            <a:lin ang="2700000" scaled="1"/>
          </a:gradFill>
          <a:ln w="9525">
            <a:solidFill>
              <a:schemeClr val="tx1"/>
            </a:solidFill>
            <a:prstDash val="dash"/>
            <a:miter lim="800000"/>
            <a:headEnd/>
            <a:tailEnd/>
          </a:ln>
          <a:effectLst/>
        </p:spPr>
        <p:txBody>
          <a:bodyPr>
            <a:spAutoFit/>
          </a:bodyPr>
          <a:lstStyle/>
          <a:p>
            <a:pPr algn="l">
              <a:lnSpc>
                <a:spcPct val="100000"/>
              </a:lnSpc>
              <a:spcAft>
                <a:spcPct val="0"/>
              </a:spcAft>
            </a:pPr>
            <a:r>
              <a:rPr lang="en-US" sz="1000" b="0" dirty="0"/>
              <a:t>Ensures control of technical data, e.g. drawings, specs, blueprints etc, via visits &amp; communication</a:t>
            </a:r>
            <a:r>
              <a:rPr lang="en-US" sz="800" dirty="0"/>
              <a:t> </a:t>
            </a:r>
          </a:p>
        </p:txBody>
      </p:sp>
      <p:sp>
        <p:nvSpPr>
          <p:cNvPr id="731362" name="Text Box 226"/>
          <p:cNvSpPr txBox="1">
            <a:spLocks noChangeArrowheads="1"/>
          </p:cNvSpPr>
          <p:nvPr/>
        </p:nvSpPr>
        <p:spPr bwMode="auto">
          <a:xfrm>
            <a:off x="6870700" y="1374775"/>
            <a:ext cx="1319213" cy="298450"/>
          </a:xfrm>
          <a:prstGeom prst="rect">
            <a:avLst/>
          </a:prstGeom>
          <a:gradFill rotWithShape="1">
            <a:gsLst>
              <a:gs pos="0">
                <a:srgbClr val="DDDDDD">
                  <a:alpha val="27000"/>
                </a:srgbClr>
              </a:gs>
              <a:gs pos="100000">
                <a:srgbClr val="DDDDDD">
                  <a:gamma/>
                  <a:shade val="46275"/>
                  <a:invGamma/>
                </a:srgbClr>
              </a:gs>
            </a:gsLst>
            <a:lin ang="5400000" scaled="1"/>
          </a:gradFill>
          <a:ln w="9525">
            <a:solidFill>
              <a:schemeClr val="tx1"/>
            </a:solidFill>
            <a:prstDash val="dash"/>
            <a:miter lim="800000"/>
            <a:headEnd/>
            <a:tailEnd/>
          </a:ln>
          <a:effectLst/>
        </p:spPr>
        <p:txBody>
          <a:bodyPr>
            <a:spAutoFit/>
          </a:bodyPr>
          <a:lstStyle/>
          <a:p>
            <a:pPr>
              <a:lnSpc>
                <a:spcPct val="80000"/>
              </a:lnSpc>
              <a:spcAft>
                <a:spcPct val="0"/>
              </a:spcAft>
            </a:pPr>
            <a:r>
              <a:rPr lang="en-US" sz="800"/>
              <a:t>Restricted / Prohibited Exports &amp; Transfers</a:t>
            </a:r>
          </a:p>
        </p:txBody>
      </p:sp>
      <p:sp>
        <p:nvSpPr>
          <p:cNvPr id="731363" name="Text Box 227"/>
          <p:cNvSpPr txBox="1">
            <a:spLocks noChangeArrowheads="1"/>
          </p:cNvSpPr>
          <p:nvPr/>
        </p:nvSpPr>
        <p:spPr bwMode="auto">
          <a:xfrm>
            <a:off x="4857750" y="1179513"/>
            <a:ext cx="1022350" cy="200025"/>
          </a:xfrm>
          <a:prstGeom prst="rect">
            <a:avLst/>
          </a:prstGeom>
          <a:gradFill rotWithShape="1">
            <a:gsLst>
              <a:gs pos="0">
                <a:srgbClr val="DDDDDD">
                  <a:alpha val="27000"/>
                </a:srgbClr>
              </a:gs>
              <a:gs pos="100000">
                <a:srgbClr val="DDDDDD">
                  <a:gamma/>
                  <a:shade val="46275"/>
                  <a:invGamma/>
                </a:srgbClr>
              </a:gs>
            </a:gsLst>
            <a:lin ang="5400000" scaled="1"/>
          </a:gradFill>
          <a:ln w="9525">
            <a:solidFill>
              <a:schemeClr val="tx1"/>
            </a:solidFill>
            <a:prstDash val="dash"/>
            <a:miter lim="800000"/>
            <a:headEnd/>
            <a:tailEnd/>
          </a:ln>
          <a:effectLst/>
        </p:spPr>
        <p:txBody>
          <a:bodyPr>
            <a:spAutoFit/>
          </a:bodyPr>
          <a:lstStyle/>
          <a:p>
            <a:pPr>
              <a:lnSpc>
                <a:spcPct val="80000"/>
              </a:lnSpc>
              <a:spcAft>
                <a:spcPct val="0"/>
              </a:spcAft>
            </a:pPr>
            <a:r>
              <a:rPr lang="en-US" sz="800"/>
              <a:t>Record Keeping</a:t>
            </a:r>
          </a:p>
        </p:txBody>
      </p:sp>
      <p:sp>
        <p:nvSpPr>
          <p:cNvPr id="731364" name="Text Box 228"/>
          <p:cNvSpPr txBox="1">
            <a:spLocks noChangeArrowheads="1"/>
          </p:cNvSpPr>
          <p:nvPr/>
        </p:nvSpPr>
        <p:spPr bwMode="auto">
          <a:xfrm>
            <a:off x="5886450" y="1169988"/>
            <a:ext cx="1173163" cy="200025"/>
          </a:xfrm>
          <a:prstGeom prst="rect">
            <a:avLst/>
          </a:prstGeom>
          <a:gradFill rotWithShape="1">
            <a:gsLst>
              <a:gs pos="0">
                <a:srgbClr val="DDDDDD">
                  <a:alpha val="27000"/>
                </a:srgbClr>
              </a:gs>
              <a:gs pos="100000">
                <a:srgbClr val="DDDDDD">
                  <a:gamma/>
                  <a:shade val="46275"/>
                  <a:invGamma/>
                </a:srgbClr>
              </a:gs>
            </a:gsLst>
            <a:lin ang="5400000" scaled="1"/>
          </a:gradFill>
          <a:ln w="9525">
            <a:solidFill>
              <a:schemeClr val="tx1"/>
            </a:solidFill>
            <a:prstDash val="dash"/>
            <a:miter lim="800000"/>
            <a:headEnd/>
            <a:tailEnd/>
          </a:ln>
          <a:effectLst/>
        </p:spPr>
        <p:txBody>
          <a:bodyPr>
            <a:spAutoFit/>
          </a:bodyPr>
          <a:lstStyle/>
          <a:p>
            <a:pPr>
              <a:lnSpc>
                <a:spcPct val="80000"/>
              </a:lnSpc>
              <a:spcAft>
                <a:spcPct val="0"/>
              </a:spcAft>
            </a:pPr>
            <a:r>
              <a:rPr lang="en-US" sz="800"/>
              <a:t>Internal Monitoring</a:t>
            </a:r>
          </a:p>
        </p:txBody>
      </p:sp>
      <p:sp>
        <p:nvSpPr>
          <p:cNvPr id="731370" name="AutoShape 234"/>
          <p:cNvSpPr>
            <a:spLocks noChangeArrowheads="1"/>
          </p:cNvSpPr>
          <p:nvPr/>
        </p:nvSpPr>
        <p:spPr bwMode="auto">
          <a:xfrm>
            <a:off x="0" y="673100"/>
            <a:ext cx="1819275" cy="1320800"/>
          </a:xfrm>
          <a:prstGeom prst="rightArrow">
            <a:avLst>
              <a:gd name="adj1" fmla="val 50000"/>
              <a:gd name="adj2" fmla="val 34435"/>
            </a:avLst>
          </a:prstGeom>
          <a:solidFill>
            <a:schemeClr val="accent1">
              <a:alpha val="35001"/>
            </a:schemeClr>
          </a:solidFill>
          <a:ln w="9525">
            <a:solidFill>
              <a:schemeClr val="tx2"/>
            </a:solidFill>
            <a:prstDash val="dash"/>
            <a:miter lim="800000"/>
            <a:headEnd/>
            <a:tailEnd/>
          </a:ln>
          <a:effectLst/>
        </p:spPr>
        <p:txBody>
          <a:bodyPr>
            <a:spAutoFit/>
          </a:bodyPr>
          <a:lstStyle/>
          <a:p>
            <a:pPr algn="l">
              <a:lnSpc>
                <a:spcPct val="100000"/>
              </a:lnSpc>
              <a:spcAft>
                <a:spcPct val="0"/>
              </a:spcAft>
            </a:pPr>
            <a:r>
              <a:rPr lang="en-US" sz="1000" i="1">
                <a:solidFill>
                  <a:schemeClr val="bg1"/>
                </a:solidFill>
              </a:rPr>
              <a:t>Agencies (DoS, DoD, US Customs, etc) monitor exports via Regulations.</a:t>
            </a:r>
          </a:p>
        </p:txBody>
      </p:sp>
      <p:sp>
        <p:nvSpPr>
          <p:cNvPr id="731365" name="Text Box 229"/>
          <p:cNvSpPr txBox="1">
            <a:spLocks noChangeArrowheads="1"/>
          </p:cNvSpPr>
          <p:nvPr/>
        </p:nvSpPr>
        <p:spPr bwMode="auto">
          <a:xfrm>
            <a:off x="7064375" y="1166813"/>
            <a:ext cx="687388" cy="200025"/>
          </a:xfrm>
          <a:prstGeom prst="rect">
            <a:avLst/>
          </a:prstGeom>
          <a:gradFill rotWithShape="1">
            <a:gsLst>
              <a:gs pos="0">
                <a:srgbClr val="DDDDDD">
                  <a:alpha val="27000"/>
                </a:srgbClr>
              </a:gs>
              <a:gs pos="100000">
                <a:srgbClr val="DDDDDD">
                  <a:gamma/>
                  <a:shade val="46275"/>
                  <a:invGamma/>
                </a:srgbClr>
              </a:gs>
            </a:gsLst>
            <a:lin ang="5400000" scaled="1"/>
          </a:gradFill>
          <a:ln w="9525">
            <a:solidFill>
              <a:schemeClr val="tx1"/>
            </a:solidFill>
            <a:prstDash val="dash"/>
            <a:miter lim="800000"/>
            <a:headEnd/>
            <a:tailEnd/>
          </a:ln>
          <a:effectLst/>
        </p:spPr>
        <p:txBody>
          <a:bodyPr>
            <a:spAutoFit/>
          </a:bodyPr>
          <a:lstStyle/>
          <a:p>
            <a:pPr>
              <a:lnSpc>
                <a:spcPct val="80000"/>
              </a:lnSpc>
              <a:spcAft>
                <a:spcPct val="0"/>
              </a:spcAft>
            </a:pPr>
            <a:r>
              <a:rPr lang="en-US" sz="800"/>
              <a:t>Training</a:t>
            </a:r>
          </a:p>
        </p:txBody>
      </p:sp>
      <p:sp>
        <p:nvSpPr>
          <p:cNvPr id="731366" name="Text Box 230"/>
          <p:cNvSpPr txBox="1">
            <a:spLocks noChangeArrowheads="1"/>
          </p:cNvSpPr>
          <p:nvPr/>
        </p:nvSpPr>
        <p:spPr bwMode="auto">
          <a:xfrm>
            <a:off x="6870700" y="1655763"/>
            <a:ext cx="706438" cy="298450"/>
          </a:xfrm>
          <a:prstGeom prst="rect">
            <a:avLst/>
          </a:prstGeom>
          <a:gradFill rotWithShape="1">
            <a:gsLst>
              <a:gs pos="0">
                <a:srgbClr val="DDDDDD">
                  <a:alpha val="27000"/>
                </a:srgbClr>
              </a:gs>
              <a:gs pos="100000">
                <a:srgbClr val="DDDDDD">
                  <a:gamma/>
                  <a:shade val="46275"/>
                  <a:invGamma/>
                </a:srgbClr>
              </a:gs>
            </a:gsLst>
            <a:lin ang="5400000" scaled="1"/>
          </a:gradFill>
          <a:ln w="9525">
            <a:solidFill>
              <a:schemeClr val="tx1"/>
            </a:solidFill>
            <a:prstDash val="dash"/>
            <a:miter lim="800000"/>
            <a:headEnd/>
            <a:tailEnd/>
          </a:ln>
          <a:effectLst/>
        </p:spPr>
        <p:txBody>
          <a:bodyPr>
            <a:spAutoFit/>
          </a:bodyPr>
          <a:lstStyle/>
          <a:p>
            <a:pPr>
              <a:lnSpc>
                <a:spcPct val="80000"/>
              </a:lnSpc>
              <a:spcAft>
                <a:spcPct val="0"/>
              </a:spcAft>
            </a:pPr>
            <a:r>
              <a:rPr lang="en-US" sz="800"/>
              <a:t>Violation </a:t>
            </a:r>
          </a:p>
          <a:p>
            <a:pPr>
              <a:lnSpc>
                <a:spcPct val="80000"/>
              </a:lnSpc>
              <a:spcAft>
                <a:spcPct val="0"/>
              </a:spcAft>
            </a:pPr>
            <a:r>
              <a:rPr lang="en-US" sz="800"/>
              <a:t>Penalties</a:t>
            </a:r>
          </a:p>
        </p:txBody>
      </p:sp>
      <p:sp>
        <p:nvSpPr>
          <p:cNvPr id="731375" name="AutoShape 239"/>
          <p:cNvSpPr>
            <a:spLocks noChangeArrowheads="1"/>
          </p:cNvSpPr>
          <p:nvPr/>
        </p:nvSpPr>
        <p:spPr bwMode="auto">
          <a:xfrm>
            <a:off x="1857375" y="698500"/>
            <a:ext cx="2208213" cy="1320800"/>
          </a:xfrm>
          <a:prstGeom prst="rightArrow">
            <a:avLst>
              <a:gd name="adj1" fmla="val 50000"/>
              <a:gd name="adj2" fmla="val 41797"/>
            </a:avLst>
          </a:prstGeom>
          <a:solidFill>
            <a:schemeClr val="accent1">
              <a:alpha val="35001"/>
            </a:schemeClr>
          </a:solidFill>
          <a:ln w="9525">
            <a:solidFill>
              <a:schemeClr val="tx2"/>
            </a:solidFill>
            <a:prstDash val="dash"/>
            <a:miter lim="800000"/>
            <a:headEnd/>
            <a:tailEnd/>
          </a:ln>
          <a:effectLst/>
        </p:spPr>
        <p:txBody>
          <a:bodyPr>
            <a:spAutoFit/>
          </a:bodyPr>
          <a:lstStyle/>
          <a:p>
            <a:pPr algn="l">
              <a:lnSpc>
                <a:spcPct val="100000"/>
              </a:lnSpc>
              <a:spcAft>
                <a:spcPct val="0"/>
              </a:spcAft>
            </a:pPr>
            <a:r>
              <a:rPr lang="en-US" sz="1000" i="1">
                <a:solidFill>
                  <a:schemeClr val="bg1"/>
                </a:solidFill>
              </a:rPr>
              <a:t>ITAR, EAR, Export Admin Regulations., Controlled Military Tech agreements, etc.</a:t>
            </a:r>
          </a:p>
        </p:txBody>
      </p:sp>
      <p:sp>
        <p:nvSpPr>
          <p:cNvPr id="731376" name="AutoShape 240"/>
          <p:cNvSpPr>
            <a:spLocks noChangeArrowheads="1"/>
          </p:cNvSpPr>
          <p:nvPr/>
        </p:nvSpPr>
        <p:spPr bwMode="auto">
          <a:xfrm>
            <a:off x="5486400" y="4343400"/>
            <a:ext cx="2179638" cy="711200"/>
          </a:xfrm>
          <a:prstGeom prst="rightArrow">
            <a:avLst>
              <a:gd name="adj1" fmla="val 50000"/>
              <a:gd name="adj2" fmla="val 76618"/>
            </a:avLst>
          </a:prstGeom>
          <a:gradFill rotWithShape="1">
            <a:gsLst>
              <a:gs pos="0">
                <a:srgbClr val="99FF66">
                  <a:alpha val="91000"/>
                </a:srgbClr>
              </a:gs>
              <a:gs pos="100000">
                <a:srgbClr val="99FF66">
                  <a:gamma/>
                  <a:shade val="46275"/>
                  <a:invGamma/>
                  <a:alpha val="28999"/>
                </a:srgbClr>
              </a:gs>
            </a:gsLst>
            <a:lin ang="0" scaled="1"/>
          </a:gradFill>
          <a:ln w="9525">
            <a:solidFill>
              <a:schemeClr val="tx2"/>
            </a:solidFill>
            <a:prstDash val="dash"/>
            <a:miter lim="800000"/>
            <a:headEnd/>
            <a:tailEnd/>
          </a:ln>
          <a:effectLst/>
        </p:spPr>
        <p:txBody>
          <a:bodyPr>
            <a:spAutoFit/>
          </a:bodyPr>
          <a:lstStyle/>
          <a:p>
            <a:pPr algn="l">
              <a:lnSpc>
                <a:spcPct val="100000"/>
              </a:lnSpc>
              <a:spcAft>
                <a:spcPct val="0"/>
              </a:spcAft>
            </a:pPr>
            <a:r>
              <a:rPr lang="en-US" sz="1000" b="0"/>
              <a:t>DoD Mandated instructions for security compliance</a:t>
            </a:r>
            <a:endParaRPr lang="en-US" sz="1000" b="0" i="1">
              <a:solidFill>
                <a:schemeClr val="bg1"/>
              </a:solidFill>
            </a:endParaRPr>
          </a:p>
        </p:txBody>
      </p:sp>
      <p:sp>
        <p:nvSpPr>
          <p:cNvPr id="731378" name="AutoShape 242"/>
          <p:cNvSpPr>
            <a:spLocks noChangeArrowheads="1"/>
          </p:cNvSpPr>
          <p:nvPr/>
        </p:nvSpPr>
        <p:spPr bwMode="auto">
          <a:xfrm rot="861617">
            <a:off x="6996113" y="5081588"/>
            <a:ext cx="2149475" cy="1360487"/>
          </a:xfrm>
          <a:prstGeom prst="irregularSeal2">
            <a:avLst/>
          </a:prstGeom>
          <a:gradFill rotWithShape="1">
            <a:gsLst>
              <a:gs pos="0">
                <a:srgbClr val="DDDDDD"/>
              </a:gs>
              <a:gs pos="100000">
                <a:srgbClr val="FFFFCC"/>
              </a:gs>
            </a:gsLst>
            <a:path path="shape">
              <a:fillToRect l="50000" t="50000" r="50000" b="50000"/>
            </a:path>
          </a:gradFill>
          <a:ln w="9525" algn="ctr">
            <a:solidFill>
              <a:srgbClr val="A50021"/>
            </a:solidFill>
            <a:miter lim="800000"/>
            <a:headEnd/>
            <a:tailEnd/>
          </a:ln>
          <a:effectLst/>
        </p:spPr>
        <p:txBody>
          <a:bodyPr wrap="none" anchor="ctr"/>
          <a:lstStyle/>
          <a:p>
            <a:endParaRPr lang="en-US"/>
          </a:p>
        </p:txBody>
      </p:sp>
      <p:sp>
        <p:nvSpPr>
          <p:cNvPr id="731380" name="Text Box 244"/>
          <p:cNvSpPr txBox="1">
            <a:spLocks noChangeArrowheads="1"/>
          </p:cNvSpPr>
          <p:nvPr/>
        </p:nvSpPr>
        <p:spPr bwMode="auto">
          <a:xfrm>
            <a:off x="0" y="2587625"/>
            <a:ext cx="2746375" cy="558800"/>
          </a:xfrm>
          <a:prstGeom prst="rect">
            <a:avLst/>
          </a:prstGeom>
          <a:gradFill rotWithShape="1">
            <a:gsLst>
              <a:gs pos="0">
                <a:srgbClr val="3399FF"/>
              </a:gs>
              <a:gs pos="50000">
                <a:srgbClr val="DDDDDD">
                  <a:alpha val="47000"/>
                </a:srgbClr>
              </a:gs>
              <a:gs pos="100000">
                <a:srgbClr val="3399FF"/>
              </a:gs>
            </a:gsLst>
            <a:lin ang="2700000" scaled="1"/>
          </a:gradFill>
          <a:ln w="9525">
            <a:solidFill>
              <a:schemeClr val="tx1"/>
            </a:solidFill>
            <a:prstDash val="dash"/>
            <a:miter lim="800000"/>
            <a:headEnd/>
            <a:tailEnd/>
          </a:ln>
          <a:effectLst/>
        </p:spPr>
        <p:txBody>
          <a:bodyPr>
            <a:spAutoFit/>
          </a:bodyPr>
          <a:lstStyle/>
          <a:p>
            <a:pPr algn="l">
              <a:lnSpc>
                <a:spcPct val="100000"/>
              </a:lnSpc>
              <a:spcAft>
                <a:spcPct val="0"/>
              </a:spcAft>
            </a:pPr>
            <a:r>
              <a:rPr lang="en-US" sz="1000" b="0"/>
              <a:t>Establishes compliance with the Arms Export Control Act, ITAR, and EAR. Specific policy governing the Export Compliance Program. </a:t>
            </a:r>
          </a:p>
        </p:txBody>
      </p:sp>
      <p:sp>
        <p:nvSpPr>
          <p:cNvPr id="731381" name="Text Box 245"/>
          <p:cNvSpPr txBox="1">
            <a:spLocks noChangeArrowheads="1"/>
          </p:cNvSpPr>
          <p:nvPr/>
        </p:nvSpPr>
        <p:spPr bwMode="auto">
          <a:xfrm>
            <a:off x="2752725" y="2973388"/>
            <a:ext cx="1871663" cy="406400"/>
          </a:xfrm>
          <a:prstGeom prst="rect">
            <a:avLst/>
          </a:prstGeom>
          <a:gradFill rotWithShape="1">
            <a:gsLst>
              <a:gs pos="0">
                <a:srgbClr val="3399FF"/>
              </a:gs>
              <a:gs pos="50000">
                <a:srgbClr val="DDDDDD">
                  <a:alpha val="47000"/>
                </a:srgbClr>
              </a:gs>
              <a:gs pos="100000">
                <a:srgbClr val="3399FF"/>
              </a:gs>
            </a:gsLst>
            <a:lin ang="2700000" scaled="1"/>
          </a:gradFill>
          <a:ln w="9525">
            <a:solidFill>
              <a:schemeClr val="tx1"/>
            </a:solidFill>
            <a:prstDash val="dash"/>
            <a:miter lim="800000"/>
            <a:headEnd/>
            <a:tailEnd/>
          </a:ln>
          <a:effectLst/>
        </p:spPr>
        <p:txBody>
          <a:bodyPr>
            <a:spAutoFit/>
          </a:bodyPr>
          <a:lstStyle/>
          <a:p>
            <a:pPr algn="l">
              <a:lnSpc>
                <a:spcPct val="100000"/>
              </a:lnSpc>
              <a:spcAft>
                <a:spcPct val="0"/>
              </a:spcAft>
            </a:pPr>
            <a:r>
              <a:rPr lang="en-US" sz="1000" b="0" dirty="0"/>
              <a:t>Control access for all export controlled data and services </a:t>
            </a:r>
          </a:p>
        </p:txBody>
      </p:sp>
      <p:sp>
        <p:nvSpPr>
          <p:cNvPr id="731373" name="AutoShape 237"/>
          <p:cNvSpPr>
            <a:spLocks noChangeArrowheads="1"/>
          </p:cNvSpPr>
          <p:nvPr/>
        </p:nvSpPr>
        <p:spPr bwMode="auto">
          <a:xfrm>
            <a:off x="4076700" y="863600"/>
            <a:ext cx="5067300" cy="489109"/>
          </a:xfrm>
          <a:prstGeom prst="rightArrow">
            <a:avLst>
              <a:gd name="adj1" fmla="val 50000"/>
              <a:gd name="adj2" fmla="val 311719"/>
            </a:avLst>
          </a:prstGeom>
          <a:solidFill>
            <a:schemeClr val="accent1">
              <a:alpha val="35001"/>
            </a:schemeClr>
          </a:solidFill>
          <a:ln w="9525">
            <a:solidFill>
              <a:schemeClr val="tx2"/>
            </a:solidFill>
            <a:prstDash val="dash"/>
            <a:miter lim="800000"/>
            <a:headEnd/>
            <a:tailEnd/>
          </a:ln>
          <a:effectLst/>
        </p:spPr>
        <p:txBody>
          <a:bodyPr>
            <a:spAutoFit/>
          </a:bodyPr>
          <a:lstStyle/>
          <a:p>
            <a:pPr algn="l">
              <a:lnSpc>
                <a:spcPct val="100000"/>
              </a:lnSpc>
              <a:spcAft>
                <a:spcPct val="0"/>
              </a:spcAft>
            </a:pPr>
            <a:r>
              <a:rPr lang="en-US" sz="1000" i="1" dirty="0" smtClean="0">
                <a:solidFill>
                  <a:schemeClr val="bg1"/>
                </a:solidFill>
              </a:rPr>
              <a:t>Methods </a:t>
            </a:r>
            <a:r>
              <a:rPr lang="en-US" sz="1000" i="1" dirty="0">
                <a:solidFill>
                  <a:schemeClr val="bg1"/>
                </a:solidFill>
              </a:rPr>
              <a:t>for obtaining &amp; maintaining export / import licenses</a:t>
            </a:r>
          </a:p>
        </p:txBody>
      </p:sp>
      <p:sp>
        <p:nvSpPr>
          <p:cNvPr id="731383" name="Line 247"/>
          <p:cNvSpPr>
            <a:spLocks noChangeShapeType="1"/>
          </p:cNvSpPr>
          <p:nvPr/>
        </p:nvSpPr>
        <p:spPr bwMode="auto">
          <a:xfrm flipH="1">
            <a:off x="3151188" y="1720850"/>
            <a:ext cx="2930525" cy="585788"/>
          </a:xfrm>
          <a:prstGeom prst="line">
            <a:avLst/>
          </a:prstGeom>
          <a:noFill/>
          <a:ln w="12700">
            <a:solidFill>
              <a:srgbClr val="FF0000"/>
            </a:solidFill>
            <a:round/>
            <a:headEnd/>
            <a:tailEnd type="triangle" w="med" len="med"/>
          </a:ln>
          <a:effectLst/>
        </p:spPr>
        <p:txBody>
          <a:bodyPr>
            <a:spAutoFit/>
          </a:bodyPr>
          <a:lstStyle/>
          <a:p>
            <a:endParaRPr lang="en-US"/>
          </a:p>
        </p:txBody>
      </p:sp>
      <p:sp>
        <p:nvSpPr>
          <p:cNvPr id="731384" name="AutoShape 248"/>
          <p:cNvSpPr>
            <a:spLocks noChangeArrowheads="1"/>
          </p:cNvSpPr>
          <p:nvPr/>
        </p:nvSpPr>
        <p:spPr bwMode="auto">
          <a:xfrm>
            <a:off x="2749550" y="2492375"/>
            <a:ext cx="6394450" cy="489109"/>
          </a:xfrm>
          <a:prstGeom prst="rightArrow">
            <a:avLst>
              <a:gd name="adj1" fmla="val 50000"/>
              <a:gd name="adj2" fmla="val 393359"/>
            </a:avLst>
          </a:prstGeom>
          <a:gradFill rotWithShape="1">
            <a:gsLst>
              <a:gs pos="0">
                <a:srgbClr val="3399FF"/>
              </a:gs>
              <a:gs pos="50000">
                <a:schemeClr val="bg2">
                  <a:alpha val="35001"/>
                </a:schemeClr>
              </a:gs>
              <a:gs pos="100000">
                <a:srgbClr val="3399FF"/>
              </a:gs>
            </a:gsLst>
            <a:lin ang="5400000" scaled="1"/>
          </a:gradFill>
          <a:ln w="9525">
            <a:solidFill>
              <a:schemeClr val="tx2"/>
            </a:solidFill>
            <a:prstDash val="dash"/>
            <a:miter lim="800000"/>
            <a:headEnd/>
            <a:tailEnd/>
          </a:ln>
          <a:effectLst/>
        </p:spPr>
        <p:txBody>
          <a:bodyPr>
            <a:spAutoFit/>
          </a:bodyPr>
          <a:lstStyle/>
          <a:p>
            <a:pPr algn="l">
              <a:lnSpc>
                <a:spcPct val="100000"/>
              </a:lnSpc>
              <a:spcAft>
                <a:spcPct val="0"/>
              </a:spcAft>
            </a:pPr>
            <a:r>
              <a:rPr lang="en-US" sz="1000" i="1" dirty="0" smtClean="0"/>
              <a:t>Plan </a:t>
            </a:r>
            <a:r>
              <a:rPr lang="en-US" sz="1000" i="1" dirty="0"/>
              <a:t>for Complying with Export Compliance Program Requirements</a:t>
            </a:r>
          </a:p>
        </p:txBody>
      </p:sp>
      <p:sp>
        <p:nvSpPr>
          <p:cNvPr id="731385" name="Text Box 249"/>
          <p:cNvSpPr txBox="1">
            <a:spLocks noChangeArrowheads="1"/>
          </p:cNvSpPr>
          <p:nvPr/>
        </p:nvSpPr>
        <p:spPr bwMode="auto">
          <a:xfrm>
            <a:off x="1404938" y="5775325"/>
            <a:ext cx="1866900" cy="677108"/>
          </a:xfrm>
          <a:prstGeom prst="rect">
            <a:avLst/>
          </a:prstGeom>
          <a:gradFill rotWithShape="1">
            <a:gsLst>
              <a:gs pos="0">
                <a:srgbClr val="47762F"/>
              </a:gs>
              <a:gs pos="50000">
                <a:srgbClr val="969696">
                  <a:alpha val="44000"/>
                </a:srgbClr>
              </a:gs>
              <a:gs pos="100000">
                <a:srgbClr val="47762F"/>
              </a:gs>
            </a:gsLst>
            <a:lin ang="2700000" scaled="1"/>
          </a:gradFill>
          <a:ln w="9525">
            <a:solidFill>
              <a:schemeClr val="accent2"/>
            </a:solidFill>
            <a:prstDash val="dashDot"/>
            <a:miter lim="800000"/>
            <a:headEnd/>
            <a:tailEnd/>
          </a:ln>
          <a:effectLst/>
        </p:spPr>
        <p:txBody>
          <a:bodyPr>
            <a:spAutoFit/>
          </a:bodyPr>
          <a:lstStyle/>
          <a:p>
            <a:pPr algn="l">
              <a:lnSpc>
                <a:spcPct val="100000"/>
              </a:lnSpc>
              <a:spcAft>
                <a:spcPct val="0"/>
              </a:spcAft>
            </a:pPr>
            <a:r>
              <a:rPr lang="en-US" sz="1000" b="0" dirty="0"/>
              <a:t>Monitor and control in person or electronic contact between </a:t>
            </a:r>
            <a:r>
              <a:rPr lang="en-US" sz="1000" b="0" dirty="0" smtClean="0"/>
              <a:t>parent </a:t>
            </a:r>
            <a:r>
              <a:rPr lang="en-US" sz="1000" b="0" dirty="0"/>
              <a:t>/ affiliate </a:t>
            </a:r>
            <a:r>
              <a:rPr lang="en-US" sz="1000" b="0" dirty="0" smtClean="0"/>
              <a:t>companies</a:t>
            </a:r>
            <a:r>
              <a:rPr lang="en-US" b="0" dirty="0" smtClean="0"/>
              <a:t> </a:t>
            </a:r>
            <a:endParaRPr lang="en-US" b="0" dirty="0"/>
          </a:p>
        </p:txBody>
      </p:sp>
      <p:sp>
        <p:nvSpPr>
          <p:cNvPr id="731387" name="Text Box 251"/>
          <p:cNvSpPr txBox="1">
            <a:spLocks noChangeArrowheads="1"/>
          </p:cNvSpPr>
          <p:nvPr/>
        </p:nvSpPr>
        <p:spPr bwMode="auto">
          <a:xfrm>
            <a:off x="3295650" y="5765800"/>
            <a:ext cx="1320800" cy="553998"/>
          </a:xfrm>
          <a:prstGeom prst="rect">
            <a:avLst/>
          </a:prstGeom>
          <a:gradFill rotWithShape="1">
            <a:gsLst>
              <a:gs pos="0">
                <a:srgbClr val="47762F"/>
              </a:gs>
              <a:gs pos="50000">
                <a:srgbClr val="969696">
                  <a:alpha val="44000"/>
                </a:srgbClr>
              </a:gs>
              <a:gs pos="100000">
                <a:srgbClr val="47762F"/>
              </a:gs>
            </a:gsLst>
            <a:lin ang="2700000" scaled="1"/>
          </a:gradFill>
          <a:ln w="9525">
            <a:solidFill>
              <a:schemeClr val="accent2"/>
            </a:solidFill>
            <a:prstDash val="dashDot"/>
            <a:miter lim="800000"/>
            <a:headEnd/>
            <a:tailEnd/>
          </a:ln>
          <a:effectLst/>
        </p:spPr>
        <p:txBody>
          <a:bodyPr>
            <a:spAutoFit/>
          </a:bodyPr>
          <a:lstStyle/>
          <a:p>
            <a:pPr algn="l">
              <a:lnSpc>
                <a:spcPct val="100000"/>
              </a:lnSpc>
              <a:spcAft>
                <a:spcPct val="0"/>
              </a:spcAft>
            </a:pPr>
            <a:r>
              <a:rPr lang="en-US" sz="1000" b="0" dirty="0"/>
              <a:t>Comply with export, TCP &amp; Security Plans – </a:t>
            </a:r>
          </a:p>
        </p:txBody>
      </p:sp>
      <p:sp>
        <p:nvSpPr>
          <p:cNvPr id="731388" name="Text Box 252"/>
          <p:cNvSpPr txBox="1">
            <a:spLocks noChangeArrowheads="1"/>
          </p:cNvSpPr>
          <p:nvPr/>
        </p:nvSpPr>
        <p:spPr bwMode="auto">
          <a:xfrm>
            <a:off x="4641850" y="5770563"/>
            <a:ext cx="1262063" cy="711200"/>
          </a:xfrm>
          <a:prstGeom prst="rect">
            <a:avLst/>
          </a:prstGeom>
          <a:gradFill rotWithShape="1">
            <a:gsLst>
              <a:gs pos="0">
                <a:srgbClr val="47762F"/>
              </a:gs>
              <a:gs pos="50000">
                <a:srgbClr val="969696">
                  <a:alpha val="44000"/>
                </a:srgbClr>
              </a:gs>
              <a:gs pos="100000">
                <a:srgbClr val="47762F"/>
              </a:gs>
            </a:gsLst>
            <a:lin ang="2700000" scaled="1"/>
          </a:gradFill>
          <a:ln w="9525">
            <a:solidFill>
              <a:schemeClr val="accent2"/>
            </a:solidFill>
            <a:prstDash val="dashDot"/>
            <a:miter lim="800000"/>
            <a:headEnd/>
            <a:tailEnd/>
          </a:ln>
          <a:effectLst/>
        </p:spPr>
        <p:txBody>
          <a:bodyPr>
            <a:spAutoFit/>
          </a:bodyPr>
          <a:lstStyle/>
          <a:p>
            <a:pPr algn="l">
              <a:lnSpc>
                <a:spcPct val="100000"/>
              </a:lnSpc>
              <a:spcAft>
                <a:spcPct val="0"/>
              </a:spcAft>
            </a:pPr>
            <a:r>
              <a:rPr lang="en-US" sz="1000" b="0"/>
              <a:t>Visit procedures for affiliates w/ FN procedure for non-US Citizens</a:t>
            </a:r>
          </a:p>
        </p:txBody>
      </p:sp>
      <p:sp>
        <p:nvSpPr>
          <p:cNvPr id="731389" name="Text Box 253"/>
          <p:cNvSpPr txBox="1">
            <a:spLocks noChangeArrowheads="1"/>
          </p:cNvSpPr>
          <p:nvPr/>
        </p:nvSpPr>
        <p:spPr bwMode="auto">
          <a:xfrm>
            <a:off x="5932488" y="5767388"/>
            <a:ext cx="1262062" cy="711200"/>
          </a:xfrm>
          <a:prstGeom prst="rect">
            <a:avLst/>
          </a:prstGeom>
          <a:gradFill rotWithShape="1">
            <a:gsLst>
              <a:gs pos="0">
                <a:srgbClr val="47762F"/>
              </a:gs>
              <a:gs pos="50000">
                <a:srgbClr val="969696">
                  <a:alpha val="44000"/>
                </a:srgbClr>
              </a:gs>
              <a:gs pos="100000">
                <a:srgbClr val="47762F"/>
              </a:gs>
            </a:gsLst>
            <a:lin ang="2700000" scaled="1"/>
          </a:gradFill>
          <a:ln w="9525">
            <a:solidFill>
              <a:schemeClr val="accent2"/>
            </a:solidFill>
            <a:prstDash val="dashDot"/>
            <a:miter lim="800000"/>
            <a:headEnd/>
            <a:tailEnd/>
          </a:ln>
          <a:effectLst/>
        </p:spPr>
        <p:txBody>
          <a:bodyPr>
            <a:spAutoFit/>
          </a:bodyPr>
          <a:lstStyle/>
          <a:p>
            <a:pPr algn="l">
              <a:lnSpc>
                <a:spcPct val="100000"/>
              </a:lnSpc>
              <a:spcAft>
                <a:spcPct val="0"/>
              </a:spcAft>
            </a:pPr>
            <a:r>
              <a:rPr lang="en-US" sz="1000" b="0"/>
              <a:t>Includes CUI, CI &amp; Export Controlled data in-person or electronic comm.</a:t>
            </a:r>
          </a:p>
        </p:txBody>
      </p:sp>
      <p:sp>
        <p:nvSpPr>
          <p:cNvPr id="731379" name="Text Box 243"/>
          <p:cNvSpPr txBox="1">
            <a:spLocks noChangeArrowheads="1"/>
          </p:cNvSpPr>
          <p:nvPr/>
        </p:nvSpPr>
        <p:spPr bwMode="auto">
          <a:xfrm>
            <a:off x="7296150" y="5495925"/>
            <a:ext cx="1497013" cy="646331"/>
          </a:xfrm>
          <a:prstGeom prst="rect">
            <a:avLst/>
          </a:prstGeom>
          <a:noFill/>
          <a:ln w="9525" algn="ctr">
            <a:noFill/>
            <a:miter lim="800000"/>
            <a:headEnd/>
            <a:tailEnd/>
          </a:ln>
          <a:effectLst/>
        </p:spPr>
        <p:txBody>
          <a:bodyPr>
            <a:spAutoFit/>
          </a:bodyPr>
          <a:lstStyle/>
          <a:p>
            <a:pPr algn="ctr">
              <a:spcBef>
                <a:spcPct val="50000"/>
              </a:spcBef>
            </a:pPr>
            <a:r>
              <a:rPr lang="en-US" sz="1200" dirty="0"/>
              <a:t>Cumulative effect to create the “firewall”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3"/>
          <p:cNvGrpSpPr/>
          <p:nvPr/>
        </p:nvGrpSpPr>
        <p:grpSpPr>
          <a:xfrm>
            <a:off x="2971800" y="5181600"/>
            <a:ext cx="914400" cy="1295400"/>
            <a:chOff x="381000" y="2743200"/>
            <a:chExt cx="1143000" cy="1554480"/>
          </a:xfrm>
        </p:grpSpPr>
        <p:sp>
          <p:nvSpPr>
            <p:cNvPr id="45"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46" name="Rectangle 6"/>
            <p:cNvSpPr>
              <a:spLocks noChangeArrowheads="1"/>
            </p:cNvSpPr>
            <p:nvPr/>
          </p:nvSpPr>
          <p:spPr bwMode="auto">
            <a:xfrm>
              <a:off x="457200" y="3138052"/>
              <a:ext cx="990600" cy="1034129"/>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Templates</a:t>
              </a: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47"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7" name="Group 39"/>
          <p:cNvGrpSpPr/>
          <p:nvPr/>
        </p:nvGrpSpPr>
        <p:grpSpPr>
          <a:xfrm>
            <a:off x="2743200" y="4572000"/>
            <a:ext cx="914400" cy="1295400"/>
            <a:chOff x="381000" y="2743200"/>
            <a:chExt cx="1143000" cy="1554480"/>
          </a:xfrm>
        </p:grpSpPr>
        <p:sp>
          <p:nvSpPr>
            <p:cNvPr id="41"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42" name="Rectangle 6"/>
            <p:cNvSpPr>
              <a:spLocks noChangeArrowheads="1"/>
            </p:cNvSpPr>
            <p:nvPr/>
          </p:nvSpPr>
          <p:spPr bwMode="auto">
            <a:xfrm>
              <a:off x="457200" y="3156517"/>
              <a:ext cx="990600" cy="997196"/>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Workflow</a:t>
              </a:r>
            </a:p>
          </p:txBody>
        </p:sp>
        <p:pic>
          <p:nvPicPr>
            <p:cNvPr id="43"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8" name="Group 90"/>
          <p:cNvGrpSpPr/>
          <p:nvPr/>
        </p:nvGrpSpPr>
        <p:grpSpPr>
          <a:xfrm>
            <a:off x="2514600" y="3962400"/>
            <a:ext cx="914400" cy="1295400"/>
            <a:chOff x="381000" y="2743200"/>
            <a:chExt cx="1143000" cy="1554480"/>
          </a:xfrm>
        </p:grpSpPr>
        <p:sp>
          <p:nvSpPr>
            <p:cNvPr id="100"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101" name="Rectangle 6"/>
            <p:cNvSpPr>
              <a:spLocks noChangeArrowheads="1"/>
            </p:cNvSpPr>
            <p:nvPr/>
          </p:nvSpPr>
          <p:spPr bwMode="auto">
            <a:xfrm>
              <a:off x="457200" y="3147284"/>
              <a:ext cx="990600" cy="1015663"/>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Technology Control Plan</a:t>
              </a: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102"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9" name="Group 95"/>
          <p:cNvGrpSpPr/>
          <p:nvPr/>
        </p:nvGrpSpPr>
        <p:grpSpPr>
          <a:xfrm>
            <a:off x="4267200" y="4267200"/>
            <a:ext cx="914400" cy="1295400"/>
            <a:chOff x="381000" y="2743200"/>
            <a:chExt cx="1143000" cy="1554480"/>
          </a:xfrm>
        </p:grpSpPr>
        <p:sp>
          <p:nvSpPr>
            <p:cNvPr id="97" name="Rectangle 5"/>
            <p:cNvSpPr>
              <a:spLocks noChangeArrowheads="1"/>
            </p:cNvSpPr>
            <p:nvPr/>
          </p:nvSpPr>
          <p:spPr bwMode="auto">
            <a:xfrm>
              <a:off x="381000" y="2743200"/>
              <a:ext cx="1143000" cy="1554480"/>
            </a:xfrm>
            <a:prstGeom prst="rect">
              <a:avLst/>
            </a:prstGeom>
            <a:gradFill flip="none" rotWithShape="1">
              <a:gsLst>
                <a:gs pos="0">
                  <a:srgbClr val="FFFFCC">
                    <a:alpha val="6667"/>
                  </a:srgb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98" name="Rectangle 6"/>
            <p:cNvSpPr>
              <a:spLocks noChangeArrowheads="1"/>
            </p:cNvSpPr>
            <p:nvPr/>
          </p:nvSpPr>
          <p:spPr bwMode="auto">
            <a:xfrm>
              <a:off x="457200" y="3082652"/>
              <a:ext cx="990600" cy="1144928"/>
            </a:xfrm>
            <a:prstGeom prst="rect">
              <a:avLst/>
            </a:prstGeom>
            <a:solidFill>
              <a:schemeClr val="accent4">
                <a:lumMod val="75000"/>
              </a:schemeClr>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Data “feeds” from key export areas</a:t>
              </a: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p:txBody>
        </p:sp>
        <p:pic>
          <p:nvPicPr>
            <p:cNvPr id="99"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10" name="Group 91"/>
          <p:cNvGrpSpPr/>
          <p:nvPr/>
        </p:nvGrpSpPr>
        <p:grpSpPr>
          <a:xfrm>
            <a:off x="1295400" y="4114800"/>
            <a:ext cx="914400" cy="1295400"/>
            <a:chOff x="381000" y="2743200"/>
            <a:chExt cx="1143000" cy="1554480"/>
          </a:xfrm>
        </p:grpSpPr>
        <p:sp>
          <p:nvSpPr>
            <p:cNvPr id="93" name="Rectangle 5"/>
            <p:cNvSpPr>
              <a:spLocks noChangeArrowheads="1"/>
            </p:cNvSpPr>
            <p:nvPr/>
          </p:nvSpPr>
          <p:spPr bwMode="auto">
            <a:xfrm>
              <a:off x="381000" y="2743200"/>
              <a:ext cx="1143000" cy="1554480"/>
            </a:xfrm>
            <a:prstGeom prst="rect">
              <a:avLst/>
            </a:prstGeom>
            <a:gradFill flip="none" rotWithShape="1">
              <a:gsLst>
                <a:gs pos="0">
                  <a:srgbClr val="FFFFCC">
                    <a:alpha val="6667"/>
                  </a:srgb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94" name="Rectangle 6"/>
            <p:cNvSpPr>
              <a:spLocks noChangeArrowheads="1"/>
            </p:cNvSpPr>
            <p:nvPr/>
          </p:nvSpPr>
          <p:spPr bwMode="auto">
            <a:xfrm>
              <a:off x="457200" y="3156516"/>
              <a:ext cx="990600" cy="997196"/>
            </a:xfrm>
            <a:prstGeom prst="rect">
              <a:avLst/>
            </a:prstGeom>
            <a:solidFill>
              <a:schemeClr val="accent4">
                <a:lumMod val="75000"/>
              </a:schemeClr>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r>
                <a:rPr lang="en-US" sz="800" dirty="0" smtClean="0">
                  <a:solidFill>
                    <a:schemeClr val="bg1"/>
                  </a:solidFill>
                </a:rPr>
                <a:t>Weaved into the “fabric” of the institution – Applicable areas engaged</a:t>
              </a:r>
              <a:endParaRPr lang="en-US" sz="900" dirty="0">
                <a:solidFill>
                  <a:schemeClr val="bg1"/>
                </a:solidFill>
              </a:endParaRPr>
            </a:p>
          </p:txBody>
        </p:sp>
        <p:pic>
          <p:nvPicPr>
            <p:cNvPr id="95"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11" name="Group 86"/>
          <p:cNvGrpSpPr/>
          <p:nvPr/>
        </p:nvGrpSpPr>
        <p:grpSpPr>
          <a:xfrm>
            <a:off x="7162800" y="4191000"/>
            <a:ext cx="914400" cy="1295400"/>
            <a:chOff x="381000" y="2743200"/>
            <a:chExt cx="1143000" cy="1554480"/>
          </a:xfrm>
        </p:grpSpPr>
        <p:sp>
          <p:nvSpPr>
            <p:cNvPr id="88"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89" name="Rectangle 6"/>
            <p:cNvSpPr>
              <a:spLocks noChangeArrowheads="1"/>
            </p:cNvSpPr>
            <p:nvPr/>
          </p:nvSpPr>
          <p:spPr bwMode="auto">
            <a:xfrm>
              <a:off x="457200" y="3073418"/>
              <a:ext cx="990600" cy="1163395"/>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Voluntary Self-disclosure</a:t>
              </a:r>
            </a:p>
            <a:p>
              <a:pPr indent="-176213" algn="ctr">
                <a:lnSpc>
                  <a:spcPct val="100000"/>
                </a:lnSpc>
                <a:spcAft>
                  <a:spcPct val="0"/>
                </a:spcAft>
                <a:tabLst>
                  <a:tab pos="457200" algn="r"/>
                  <a:tab pos="2743200" algn="ctr"/>
                  <a:tab pos="5486400" algn="r"/>
                </a:tabLst>
              </a:pPr>
              <a:r>
                <a:rPr lang="en-US" sz="800" dirty="0" smtClean="0">
                  <a:solidFill>
                    <a:schemeClr val="bg1"/>
                  </a:solidFill>
                </a:rPr>
                <a:t>(VSD)</a:t>
              </a: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90"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12" name="Group 82"/>
          <p:cNvGrpSpPr/>
          <p:nvPr/>
        </p:nvGrpSpPr>
        <p:grpSpPr>
          <a:xfrm>
            <a:off x="6858000" y="3352800"/>
            <a:ext cx="914400" cy="1295400"/>
            <a:chOff x="381000" y="2743200"/>
            <a:chExt cx="1143000" cy="1554480"/>
          </a:xfrm>
        </p:grpSpPr>
        <p:sp>
          <p:nvSpPr>
            <p:cNvPr id="84" name="Rectangle 5"/>
            <p:cNvSpPr>
              <a:spLocks noChangeArrowheads="1"/>
            </p:cNvSpPr>
            <p:nvPr/>
          </p:nvSpPr>
          <p:spPr bwMode="auto">
            <a:xfrm>
              <a:off x="381000" y="2743200"/>
              <a:ext cx="1143000" cy="1554480"/>
            </a:xfrm>
            <a:prstGeom prst="rect">
              <a:avLst/>
            </a:prstGeom>
            <a:gradFill flip="none" rotWithShape="1">
              <a:gsLst>
                <a:gs pos="0">
                  <a:srgbClr val="FFFFCC"/>
                </a:gs>
                <a:gs pos="64999">
                  <a:srgbClr val="F0EBD5"/>
                </a:gs>
                <a:gs pos="100000">
                  <a:srgbClr val="D1C39F"/>
                </a:gs>
              </a:gsLst>
              <a:lin ang="18000000" scaled="0"/>
              <a:tileRect/>
            </a:gradFill>
            <a:ln w="9525">
              <a:solidFill>
                <a:schemeClr val="tx1"/>
              </a:solidFill>
              <a:miter lim="800000"/>
              <a:headEnd/>
              <a:tailEnd/>
            </a:ln>
            <a:effectLst/>
          </p:spPr>
          <p:txBody>
            <a:bodyPr wrap="square" anchor="ctr">
              <a:spAutoFit/>
            </a:bodyPr>
            <a:lstStyle/>
            <a:p>
              <a:endParaRPr lang="en-US"/>
            </a:p>
          </p:txBody>
        </p:sp>
        <p:sp>
          <p:nvSpPr>
            <p:cNvPr id="85" name="Rectangle 6"/>
            <p:cNvSpPr>
              <a:spLocks noChangeArrowheads="1"/>
            </p:cNvSpPr>
            <p:nvPr/>
          </p:nvSpPr>
          <p:spPr bwMode="auto">
            <a:xfrm>
              <a:off x="457200" y="3054950"/>
              <a:ext cx="990600" cy="1200328"/>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Internal Controls / Corrective Actions</a:t>
              </a: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86"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sp>
        <p:nvSpPr>
          <p:cNvPr id="82" name="AutoShape 2"/>
          <p:cNvSpPr>
            <a:spLocks noChangeArrowheads="1"/>
          </p:cNvSpPr>
          <p:nvPr/>
        </p:nvSpPr>
        <p:spPr bwMode="auto">
          <a:xfrm>
            <a:off x="6553200" y="1524000"/>
            <a:ext cx="1676400" cy="1219200"/>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1">
            <a:gsLst>
              <a:gs pos="0">
                <a:srgbClr val="FFFFCC"/>
              </a:gs>
              <a:gs pos="100000">
                <a:srgbClr val="FFFFCC">
                  <a:gamma/>
                  <a:shade val="80784"/>
                  <a:invGamma/>
                </a:srgbClr>
              </a:gs>
            </a:gsLst>
            <a:lin ang="0" scaled="1"/>
          </a:gradFill>
          <a:ln w="9525" algn="ctr">
            <a:solidFill>
              <a:schemeClr val="tx1"/>
            </a:solidFill>
            <a:miter lim="800000"/>
            <a:headEnd/>
            <a:tailEnd/>
          </a:ln>
          <a:effectLst/>
        </p:spPr>
        <p:txBody>
          <a:bodyPr wrap="none" anchor="ctr"/>
          <a:lstStyle/>
          <a:p>
            <a:pPr algn="ctr"/>
            <a:r>
              <a:rPr lang="en-US" sz="1200" dirty="0" smtClean="0"/>
              <a:t>Compliance</a:t>
            </a:r>
          </a:p>
          <a:p>
            <a:pPr algn="ctr"/>
            <a:r>
              <a:rPr lang="en-US" sz="1200" dirty="0" smtClean="0"/>
              <a:t>Monitoring</a:t>
            </a:r>
          </a:p>
        </p:txBody>
      </p:sp>
      <p:grpSp>
        <p:nvGrpSpPr>
          <p:cNvPr id="13" name="Group 77"/>
          <p:cNvGrpSpPr/>
          <p:nvPr/>
        </p:nvGrpSpPr>
        <p:grpSpPr>
          <a:xfrm>
            <a:off x="5562600" y="4267200"/>
            <a:ext cx="914400" cy="1295400"/>
            <a:chOff x="381000" y="2743200"/>
            <a:chExt cx="1143000" cy="1554480"/>
          </a:xfrm>
        </p:grpSpPr>
        <p:sp>
          <p:nvSpPr>
            <p:cNvPr id="79"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80" name="Rectangle 6"/>
            <p:cNvSpPr>
              <a:spLocks noChangeArrowheads="1"/>
            </p:cNvSpPr>
            <p:nvPr/>
          </p:nvSpPr>
          <p:spPr bwMode="auto">
            <a:xfrm>
              <a:off x="457200" y="3064186"/>
              <a:ext cx="990600" cy="1181862"/>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r">
                <a:lnSpc>
                  <a:spcPct val="100000"/>
                </a:lnSpc>
                <a:spcAft>
                  <a:spcPct val="0"/>
                </a:spcAft>
                <a:tabLst>
                  <a:tab pos="457200" algn="r"/>
                  <a:tab pos="2743200" algn="ctr"/>
                  <a:tab pos="5486400" algn="r"/>
                </a:tabLst>
              </a:pPr>
              <a:r>
                <a:rPr lang="en-US" sz="800" dirty="0" smtClean="0">
                  <a:solidFill>
                    <a:schemeClr val="bg1"/>
                  </a:solidFill>
                </a:rPr>
                <a:t>Recurring / Remedial</a:t>
              </a: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81"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15" name="Group 69"/>
          <p:cNvGrpSpPr/>
          <p:nvPr/>
        </p:nvGrpSpPr>
        <p:grpSpPr>
          <a:xfrm>
            <a:off x="5334000" y="3429000"/>
            <a:ext cx="914400" cy="1295400"/>
            <a:chOff x="381000" y="2743200"/>
            <a:chExt cx="1143000" cy="1554480"/>
          </a:xfrm>
        </p:grpSpPr>
        <p:sp>
          <p:nvSpPr>
            <p:cNvPr id="71"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72" name="Rectangle 6"/>
            <p:cNvSpPr>
              <a:spLocks noChangeArrowheads="1"/>
            </p:cNvSpPr>
            <p:nvPr/>
          </p:nvSpPr>
          <p:spPr bwMode="auto">
            <a:xfrm>
              <a:off x="457200" y="3138052"/>
              <a:ext cx="990600" cy="1034129"/>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New Hire</a:t>
              </a: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73"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sp>
        <p:nvSpPr>
          <p:cNvPr id="65" name="AutoShape 2"/>
          <p:cNvSpPr>
            <a:spLocks noChangeArrowheads="1"/>
          </p:cNvSpPr>
          <p:nvPr/>
        </p:nvSpPr>
        <p:spPr bwMode="auto">
          <a:xfrm>
            <a:off x="5105400" y="1524000"/>
            <a:ext cx="1676400" cy="1219200"/>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1">
            <a:gsLst>
              <a:gs pos="0">
                <a:srgbClr val="FFFFCC"/>
              </a:gs>
              <a:gs pos="100000">
                <a:srgbClr val="FFFFCC">
                  <a:gamma/>
                  <a:shade val="80784"/>
                  <a:invGamma/>
                </a:srgbClr>
              </a:gs>
            </a:gsLst>
            <a:lin ang="0" scaled="1"/>
          </a:gradFill>
          <a:ln w="9525" algn="ctr">
            <a:solidFill>
              <a:schemeClr val="tx1"/>
            </a:solidFill>
            <a:miter lim="800000"/>
            <a:headEnd/>
            <a:tailEnd/>
          </a:ln>
          <a:effectLst/>
        </p:spPr>
        <p:txBody>
          <a:bodyPr wrap="none" anchor="ctr"/>
          <a:lstStyle/>
          <a:p>
            <a:pPr algn="ctr"/>
            <a:r>
              <a:rPr lang="en-US" sz="1200" dirty="0" smtClean="0"/>
              <a:t>Training</a:t>
            </a:r>
          </a:p>
        </p:txBody>
      </p:sp>
      <p:grpSp>
        <p:nvGrpSpPr>
          <p:cNvPr id="16" name="Group 60"/>
          <p:cNvGrpSpPr/>
          <p:nvPr/>
        </p:nvGrpSpPr>
        <p:grpSpPr>
          <a:xfrm>
            <a:off x="3962400" y="3505200"/>
            <a:ext cx="914400" cy="1295400"/>
            <a:chOff x="381000" y="2743200"/>
            <a:chExt cx="1143000" cy="1554480"/>
          </a:xfrm>
        </p:grpSpPr>
        <p:sp>
          <p:nvSpPr>
            <p:cNvPr id="62" name="Rectangle 5"/>
            <p:cNvSpPr>
              <a:spLocks noChangeArrowheads="1"/>
            </p:cNvSpPr>
            <p:nvPr/>
          </p:nvSpPr>
          <p:spPr bwMode="auto">
            <a:xfrm>
              <a:off x="381000" y="2743200"/>
              <a:ext cx="1143000" cy="1554480"/>
            </a:xfrm>
            <a:prstGeom prst="rect">
              <a:avLst/>
            </a:prstGeom>
            <a:gradFill flip="none" rotWithShape="1">
              <a:gsLst>
                <a:gs pos="0">
                  <a:srgbClr val="FFFFCC"/>
                </a:gs>
                <a:gs pos="64999">
                  <a:srgbClr val="F0EBD5"/>
                </a:gs>
                <a:gs pos="100000">
                  <a:srgbClr val="D1C39F"/>
                </a:gs>
              </a:gsLst>
              <a:lin ang="18000000" scaled="0"/>
              <a:tileRect/>
            </a:gradFill>
            <a:ln w="9525">
              <a:solidFill>
                <a:schemeClr val="tx1"/>
              </a:solidFill>
              <a:miter lim="800000"/>
              <a:headEnd/>
              <a:tailEnd/>
            </a:ln>
            <a:effectLst/>
          </p:spPr>
          <p:txBody>
            <a:bodyPr wrap="square" anchor="ctr">
              <a:spAutoFit/>
            </a:bodyPr>
            <a:lstStyle/>
            <a:p>
              <a:endParaRPr lang="en-US"/>
            </a:p>
          </p:txBody>
        </p:sp>
        <p:sp>
          <p:nvSpPr>
            <p:cNvPr id="63" name="Rectangle 6"/>
            <p:cNvSpPr>
              <a:spLocks noChangeArrowheads="1"/>
            </p:cNvSpPr>
            <p:nvPr/>
          </p:nvSpPr>
          <p:spPr bwMode="auto">
            <a:xfrm>
              <a:off x="457200" y="3147284"/>
              <a:ext cx="990600" cy="1015663"/>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r>
                <a:rPr lang="en-US" sz="800" dirty="0" smtClean="0">
                  <a:solidFill>
                    <a:schemeClr val="bg1"/>
                  </a:solidFill>
                </a:rPr>
                <a:t>Restricted Party Screening &amp; Commercial Entities</a:t>
              </a: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64"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sp>
        <p:nvSpPr>
          <p:cNvPr id="48" name="AutoShape 2"/>
          <p:cNvSpPr>
            <a:spLocks noChangeArrowheads="1"/>
          </p:cNvSpPr>
          <p:nvPr/>
        </p:nvSpPr>
        <p:spPr bwMode="auto">
          <a:xfrm>
            <a:off x="3657600" y="1524000"/>
            <a:ext cx="1676400" cy="1219200"/>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1">
            <a:gsLst>
              <a:gs pos="0">
                <a:srgbClr val="FFFFCC"/>
              </a:gs>
              <a:gs pos="100000">
                <a:srgbClr val="FFFFCC">
                  <a:gamma/>
                  <a:shade val="80784"/>
                  <a:invGamma/>
                </a:srgbClr>
              </a:gs>
            </a:gsLst>
            <a:lin ang="0" scaled="1"/>
          </a:gradFill>
          <a:ln w="9525" algn="ctr">
            <a:solidFill>
              <a:schemeClr val="tx1"/>
            </a:solidFill>
            <a:miter lim="800000"/>
            <a:headEnd/>
            <a:tailEnd/>
          </a:ln>
          <a:effectLst/>
        </p:spPr>
        <p:txBody>
          <a:bodyPr wrap="none" anchor="ctr"/>
          <a:lstStyle/>
          <a:p>
            <a:pPr algn="ctr"/>
            <a:r>
              <a:rPr lang="en-US" sz="1200" dirty="0" smtClean="0"/>
              <a:t>Record </a:t>
            </a:r>
          </a:p>
          <a:p>
            <a:pPr algn="ctr"/>
            <a:r>
              <a:rPr lang="en-US" sz="1200" dirty="0" smtClean="0"/>
              <a:t>Keeping</a:t>
            </a:r>
          </a:p>
        </p:txBody>
      </p:sp>
      <p:grpSp>
        <p:nvGrpSpPr>
          <p:cNvPr id="17" name="Group 35"/>
          <p:cNvGrpSpPr/>
          <p:nvPr/>
        </p:nvGrpSpPr>
        <p:grpSpPr>
          <a:xfrm>
            <a:off x="2362200" y="3352800"/>
            <a:ext cx="914400" cy="1295400"/>
            <a:chOff x="381000" y="2743200"/>
            <a:chExt cx="1143000" cy="1554480"/>
          </a:xfrm>
        </p:grpSpPr>
        <p:sp>
          <p:nvSpPr>
            <p:cNvPr id="37"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38" name="Rectangle 6"/>
            <p:cNvSpPr>
              <a:spLocks noChangeArrowheads="1"/>
            </p:cNvSpPr>
            <p:nvPr/>
          </p:nvSpPr>
          <p:spPr bwMode="auto">
            <a:xfrm>
              <a:off x="457200" y="3147284"/>
              <a:ext cx="990600" cy="1015663"/>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Footprint</a:t>
              </a:r>
            </a:p>
            <a:p>
              <a:pPr indent="-176213" algn="ctr">
                <a:lnSpc>
                  <a:spcPct val="100000"/>
                </a:lnSpc>
                <a:spcAft>
                  <a:spcPct val="0"/>
                </a:spcAft>
                <a:tabLst>
                  <a:tab pos="457200" algn="r"/>
                  <a:tab pos="2743200" algn="ctr"/>
                  <a:tab pos="5486400" algn="r"/>
                </a:tabLst>
              </a:pPr>
              <a:r>
                <a:rPr lang="en-US" sz="800" dirty="0" smtClean="0">
                  <a:solidFill>
                    <a:schemeClr val="bg1"/>
                  </a:solidFill>
                </a:rPr>
                <a:t>(Repeatable Procedures)</a:t>
              </a: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800" dirty="0">
                <a:solidFill>
                  <a:schemeClr val="bg1"/>
                </a:solidFill>
              </a:endParaRPr>
            </a:p>
          </p:txBody>
        </p:sp>
        <p:pic>
          <p:nvPicPr>
            <p:cNvPr id="39"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sp>
        <p:nvSpPr>
          <p:cNvPr id="31" name="AutoShape 2"/>
          <p:cNvSpPr>
            <a:spLocks noChangeArrowheads="1"/>
          </p:cNvSpPr>
          <p:nvPr/>
        </p:nvSpPr>
        <p:spPr bwMode="auto">
          <a:xfrm>
            <a:off x="2209800" y="1524000"/>
            <a:ext cx="1676400" cy="1219200"/>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1">
            <a:gsLst>
              <a:gs pos="0">
                <a:srgbClr val="FFFFCC"/>
              </a:gs>
              <a:gs pos="100000">
                <a:srgbClr val="FFFFCC">
                  <a:gamma/>
                  <a:shade val="80784"/>
                  <a:invGamma/>
                </a:srgbClr>
              </a:gs>
            </a:gsLst>
            <a:lin ang="0" scaled="1"/>
          </a:gradFill>
          <a:ln w="9525" algn="ctr">
            <a:solidFill>
              <a:schemeClr val="tx1"/>
            </a:solidFill>
            <a:miter lim="800000"/>
            <a:headEnd/>
            <a:tailEnd/>
          </a:ln>
          <a:effectLst/>
        </p:spPr>
        <p:txBody>
          <a:bodyPr wrap="none" anchor="ctr"/>
          <a:lstStyle/>
          <a:p>
            <a:pPr algn="ctr"/>
            <a:r>
              <a:rPr lang="en-US" sz="1200" dirty="0" smtClean="0"/>
              <a:t>Compliance</a:t>
            </a:r>
          </a:p>
          <a:p>
            <a:pPr algn="ctr"/>
            <a:r>
              <a:rPr lang="en-US" sz="1200" dirty="0" smtClean="0"/>
              <a:t>Program</a:t>
            </a:r>
          </a:p>
          <a:p>
            <a:pPr algn="ctr"/>
            <a:r>
              <a:rPr lang="en-US" sz="1200" dirty="0" smtClean="0"/>
              <a:t>Guidelines</a:t>
            </a:r>
          </a:p>
        </p:txBody>
      </p:sp>
      <p:grpSp>
        <p:nvGrpSpPr>
          <p:cNvPr id="18" name="Group 26"/>
          <p:cNvGrpSpPr/>
          <p:nvPr/>
        </p:nvGrpSpPr>
        <p:grpSpPr>
          <a:xfrm>
            <a:off x="990600" y="3200400"/>
            <a:ext cx="914400" cy="1295400"/>
            <a:chOff x="381000" y="2743200"/>
            <a:chExt cx="1143000" cy="1554480"/>
          </a:xfrm>
        </p:grpSpPr>
        <p:sp>
          <p:nvSpPr>
            <p:cNvPr id="28" name="Rectangle 5"/>
            <p:cNvSpPr>
              <a:spLocks noChangeArrowheads="1"/>
            </p:cNvSpPr>
            <p:nvPr/>
          </p:nvSpPr>
          <p:spPr bwMode="auto">
            <a:xfrm>
              <a:off x="381000" y="2743200"/>
              <a:ext cx="1143000" cy="1554480"/>
            </a:xfrm>
            <a:prstGeom prst="rect">
              <a:avLst/>
            </a:prstGeom>
            <a:gradFill flip="none" rotWithShape="1">
              <a:gsLst>
                <a:gs pos="0">
                  <a:srgbClr val="FFFFCC">
                    <a:alpha val="6667"/>
                  </a:srgb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29" name="Rectangle 6"/>
            <p:cNvSpPr>
              <a:spLocks noChangeArrowheads="1"/>
            </p:cNvSpPr>
            <p:nvPr/>
          </p:nvSpPr>
          <p:spPr bwMode="auto">
            <a:xfrm>
              <a:off x="457200" y="3073417"/>
              <a:ext cx="990600" cy="1163395"/>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Designated Empowered Official</a:t>
              </a: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30"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sp>
        <p:nvSpPr>
          <p:cNvPr id="22" name="AutoShape 2"/>
          <p:cNvSpPr>
            <a:spLocks noChangeArrowheads="1"/>
          </p:cNvSpPr>
          <p:nvPr/>
        </p:nvSpPr>
        <p:spPr bwMode="auto">
          <a:xfrm>
            <a:off x="762000" y="1524000"/>
            <a:ext cx="1676400" cy="1219200"/>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1">
            <a:gsLst>
              <a:gs pos="0">
                <a:srgbClr val="FFFFCC"/>
              </a:gs>
              <a:gs pos="100000">
                <a:srgbClr val="FFFFCC">
                  <a:gamma/>
                  <a:shade val="80784"/>
                  <a:invGamma/>
                </a:srgbClr>
              </a:gs>
            </a:gsLst>
            <a:lin ang="0" scaled="1"/>
          </a:gradFill>
          <a:ln w="9525" algn="ctr">
            <a:solidFill>
              <a:schemeClr val="tx1"/>
            </a:solidFill>
            <a:miter lim="800000"/>
            <a:headEnd/>
            <a:tailEnd/>
          </a:ln>
          <a:effectLst/>
        </p:spPr>
        <p:txBody>
          <a:bodyPr wrap="none" anchor="ctr"/>
          <a:lstStyle/>
          <a:p>
            <a:pPr algn="ctr"/>
            <a:r>
              <a:rPr lang="en-US" sz="1200" dirty="0" smtClean="0"/>
              <a:t>Definitive</a:t>
            </a:r>
          </a:p>
          <a:p>
            <a:pPr algn="ctr"/>
            <a:r>
              <a:rPr lang="en-US" sz="1200" dirty="0" smtClean="0"/>
              <a:t>Policy</a:t>
            </a:r>
          </a:p>
        </p:txBody>
      </p:sp>
      <p:sp>
        <p:nvSpPr>
          <p:cNvPr id="2" name="Slide Number Placeholder 1"/>
          <p:cNvSpPr>
            <a:spLocks noGrp="1"/>
          </p:cNvSpPr>
          <p:nvPr>
            <p:ph type="sldNum" sz="quarter" idx="12"/>
          </p:nvPr>
        </p:nvSpPr>
        <p:spPr/>
        <p:txBody>
          <a:bodyPr/>
          <a:lstStyle/>
          <a:p>
            <a:fld id="{7721626A-D3DA-44C4-B949-28446735D2F0}" type="slidenum">
              <a:rPr lang="en-US" altLang="en-US" smtClean="0"/>
              <a:pPr/>
              <a:t>15</a:t>
            </a:fld>
            <a:endParaRPr lang="en-US" altLang="en-US" dirty="0"/>
          </a:p>
        </p:txBody>
      </p:sp>
      <p:pic>
        <p:nvPicPr>
          <p:cNvPr id="4"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
        <p:nvSpPr>
          <p:cNvPr id="5" name="Text Box 5"/>
          <p:cNvSpPr txBox="1">
            <a:spLocks noChangeArrowheads="1"/>
          </p:cNvSpPr>
          <p:nvPr/>
        </p:nvSpPr>
        <p:spPr bwMode="auto">
          <a:xfrm>
            <a:off x="533400" y="776288"/>
            <a:ext cx="8077200" cy="769441"/>
          </a:xfrm>
          <a:prstGeom prst="rect">
            <a:avLst/>
          </a:prstGeom>
          <a:noFill/>
          <a:ln w="9525">
            <a:noFill/>
            <a:miter lim="800000"/>
            <a:headEnd/>
            <a:tailEnd/>
          </a:ln>
          <a:effectLst/>
        </p:spPr>
        <p:txBody>
          <a:bodyPr wrap="square">
            <a:spAutoFit/>
          </a:bodyPr>
          <a:lstStyle/>
          <a:p>
            <a:pPr algn="ctr"/>
            <a:r>
              <a:rPr lang="en-US" sz="4400" dirty="0" smtClean="0"/>
              <a:t>Export Compliance Program</a:t>
            </a:r>
            <a:endParaRPr lang="en-US" sz="4400" dirty="0"/>
          </a:p>
        </p:txBody>
      </p:sp>
      <p:grpSp>
        <p:nvGrpSpPr>
          <p:cNvPr id="19" name="Group 25"/>
          <p:cNvGrpSpPr/>
          <p:nvPr/>
        </p:nvGrpSpPr>
        <p:grpSpPr>
          <a:xfrm>
            <a:off x="762000" y="2514600"/>
            <a:ext cx="914400" cy="1295400"/>
            <a:chOff x="381000" y="2743200"/>
            <a:chExt cx="1143000" cy="1554480"/>
          </a:xfrm>
        </p:grpSpPr>
        <p:sp>
          <p:nvSpPr>
            <p:cNvPr id="23" name="Rectangle 5"/>
            <p:cNvSpPr>
              <a:spLocks noChangeArrowheads="1"/>
            </p:cNvSpPr>
            <p:nvPr/>
          </p:nvSpPr>
          <p:spPr bwMode="auto">
            <a:xfrm>
              <a:off x="381000" y="2743200"/>
              <a:ext cx="1143000" cy="1554480"/>
            </a:xfrm>
            <a:prstGeom prst="rect">
              <a:avLst/>
            </a:prstGeom>
            <a:gradFill flip="none" rotWithShape="1">
              <a:gsLst>
                <a:gs pos="0">
                  <a:srgbClr val="FFFFCC"/>
                </a:gs>
                <a:gs pos="64999">
                  <a:srgbClr val="F0EBD5"/>
                </a:gs>
                <a:gs pos="100000">
                  <a:srgbClr val="D1C39F"/>
                </a:gs>
              </a:gsLst>
              <a:lin ang="18000000" scaled="0"/>
              <a:tileRect/>
            </a:gradFill>
            <a:ln w="9525">
              <a:solidFill>
                <a:schemeClr val="tx1"/>
              </a:solidFill>
              <a:miter lim="800000"/>
              <a:headEnd/>
              <a:tailEnd/>
            </a:ln>
            <a:effectLst/>
          </p:spPr>
          <p:txBody>
            <a:bodyPr wrap="square" anchor="ctr">
              <a:spAutoFit/>
            </a:bodyPr>
            <a:lstStyle/>
            <a:p>
              <a:endParaRPr lang="en-US"/>
            </a:p>
          </p:txBody>
        </p:sp>
        <p:sp>
          <p:nvSpPr>
            <p:cNvPr id="24" name="Rectangle 6"/>
            <p:cNvSpPr>
              <a:spLocks noChangeArrowheads="1"/>
            </p:cNvSpPr>
            <p:nvPr/>
          </p:nvSpPr>
          <p:spPr bwMode="auto">
            <a:xfrm>
              <a:off x="457200" y="3045718"/>
              <a:ext cx="990600" cy="1218796"/>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Commitment of upper management</a:t>
              </a: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89090"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20" name="Group 31"/>
          <p:cNvGrpSpPr/>
          <p:nvPr/>
        </p:nvGrpSpPr>
        <p:grpSpPr>
          <a:xfrm>
            <a:off x="2209800" y="2514600"/>
            <a:ext cx="914400" cy="1295400"/>
            <a:chOff x="381000" y="2743200"/>
            <a:chExt cx="1143000" cy="1554480"/>
          </a:xfrm>
        </p:grpSpPr>
        <p:sp>
          <p:nvSpPr>
            <p:cNvPr id="33"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34" name="Rectangle 6"/>
            <p:cNvSpPr>
              <a:spLocks noChangeArrowheads="1"/>
            </p:cNvSpPr>
            <p:nvPr/>
          </p:nvSpPr>
          <p:spPr bwMode="auto">
            <a:xfrm>
              <a:off x="457200" y="3119585"/>
              <a:ext cx="990600" cy="1071062"/>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Written Procedures</a:t>
              </a: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35"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21" name="Group 56"/>
          <p:cNvGrpSpPr/>
          <p:nvPr/>
        </p:nvGrpSpPr>
        <p:grpSpPr>
          <a:xfrm>
            <a:off x="3657600" y="2514600"/>
            <a:ext cx="914400" cy="1295400"/>
            <a:chOff x="381000" y="2743200"/>
            <a:chExt cx="1143000" cy="1554480"/>
          </a:xfrm>
        </p:grpSpPr>
        <p:sp>
          <p:nvSpPr>
            <p:cNvPr id="58" name="Rectangle 5"/>
            <p:cNvSpPr>
              <a:spLocks noChangeArrowheads="1"/>
            </p:cNvSpPr>
            <p:nvPr/>
          </p:nvSpPr>
          <p:spPr bwMode="auto">
            <a:xfrm>
              <a:off x="381000" y="2743200"/>
              <a:ext cx="1143000" cy="1554480"/>
            </a:xfrm>
            <a:prstGeom prst="rect">
              <a:avLst/>
            </a:prstGeom>
            <a:gradFill flip="none" rotWithShape="1">
              <a:gsLst>
                <a:gs pos="0">
                  <a:srgbClr val="FFFFCC"/>
                </a:gs>
                <a:gs pos="64999">
                  <a:srgbClr val="F0EBD5"/>
                </a:gs>
                <a:gs pos="100000">
                  <a:srgbClr val="D1C39F"/>
                </a:gs>
              </a:gsLst>
              <a:lin ang="18000000" scaled="0"/>
              <a:tileRect/>
            </a:gradFill>
            <a:ln w="9525">
              <a:solidFill>
                <a:schemeClr val="tx1"/>
              </a:solidFill>
              <a:miter lim="800000"/>
              <a:headEnd/>
              <a:tailEnd/>
            </a:ln>
            <a:effectLst/>
          </p:spPr>
          <p:txBody>
            <a:bodyPr wrap="square" anchor="ctr">
              <a:spAutoFit/>
            </a:bodyPr>
            <a:lstStyle/>
            <a:p>
              <a:endParaRPr lang="en-US"/>
            </a:p>
          </p:txBody>
        </p:sp>
        <p:sp>
          <p:nvSpPr>
            <p:cNvPr id="59" name="Rectangle 6"/>
            <p:cNvSpPr>
              <a:spLocks noChangeArrowheads="1"/>
            </p:cNvSpPr>
            <p:nvPr/>
          </p:nvSpPr>
          <p:spPr bwMode="auto">
            <a:xfrm>
              <a:off x="457200" y="3045719"/>
              <a:ext cx="990600" cy="1218796"/>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Information Management System</a:t>
              </a: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60"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25" name="Group 65"/>
          <p:cNvGrpSpPr/>
          <p:nvPr/>
        </p:nvGrpSpPr>
        <p:grpSpPr>
          <a:xfrm>
            <a:off x="5105400" y="2514600"/>
            <a:ext cx="914400" cy="1295400"/>
            <a:chOff x="381000" y="2743200"/>
            <a:chExt cx="1143000" cy="1554480"/>
          </a:xfrm>
        </p:grpSpPr>
        <p:sp>
          <p:nvSpPr>
            <p:cNvPr id="67"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68" name="Rectangle 6"/>
            <p:cNvSpPr>
              <a:spLocks noChangeArrowheads="1"/>
            </p:cNvSpPr>
            <p:nvPr/>
          </p:nvSpPr>
          <p:spPr bwMode="auto">
            <a:xfrm>
              <a:off x="457200" y="3138052"/>
              <a:ext cx="990600" cy="1034129"/>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Website</a:t>
              </a: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69"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grpSp>
        <p:nvGrpSpPr>
          <p:cNvPr id="26" name="Group 73"/>
          <p:cNvGrpSpPr/>
          <p:nvPr/>
        </p:nvGrpSpPr>
        <p:grpSpPr>
          <a:xfrm>
            <a:off x="6553200" y="2514600"/>
            <a:ext cx="914400" cy="1295400"/>
            <a:chOff x="381000" y="2743200"/>
            <a:chExt cx="1143000" cy="1554480"/>
          </a:xfrm>
        </p:grpSpPr>
        <p:sp>
          <p:nvSpPr>
            <p:cNvPr id="75" name="Rectangle 5"/>
            <p:cNvSpPr>
              <a:spLocks noChangeArrowheads="1"/>
            </p:cNvSpPr>
            <p:nvPr/>
          </p:nvSpPr>
          <p:spPr bwMode="auto">
            <a:xfrm>
              <a:off x="381000" y="2743200"/>
              <a:ext cx="1143000" cy="1554480"/>
            </a:xfrm>
            <a:prstGeom prst="rect">
              <a:avLst/>
            </a:prstGeom>
            <a:gradFill flip="none" rotWithShape="1">
              <a:gsLst>
                <a:gs pos="0">
                  <a:schemeClr val="accent3">
                    <a:lumMod val="65000"/>
                    <a:alpha val="7000"/>
                  </a:schemeClr>
                </a:gs>
                <a:gs pos="53000">
                  <a:srgbClr val="D4DEFF"/>
                </a:gs>
                <a:gs pos="83000">
                  <a:srgbClr val="D4DEFF"/>
                </a:gs>
                <a:gs pos="100000">
                  <a:srgbClr val="96AB94"/>
                </a:gs>
              </a:gsLst>
              <a:lin ang="5400000" scaled="1"/>
              <a:tileRect/>
            </a:gradFill>
            <a:ln w="9525">
              <a:solidFill>
                <a:schemeClr val="tx1"/>
              </a:solidFill>
              <a:miter lim="800000"/>
              <a:headEnd/>
              <a:tailEnd/>
            </a:ln>
            <a:effectLst/>
          </p:spPr>
          <p:txBody>
            <a:bodyPr wrap="square" anchor="ctr">
              <a:spAutoFit/>
            </a:bodyPr>
            <a:lstStyle/>
            <a:p>
              <a:endParaRPr lang="en-US"/>
            </a:p>
          </p:txBody>
        </p:sp>
        <p:sp>
          <p:nvSpPr>
            <p:cNvPr id="76" name="Rectangle 6"/>
            <p:cNvSpPr>
              <a:spLocks noChangeArrowheads="1"/>
            </p:cNvSpPr>
            <p:nvPr/>
          </p:nvSpPr>
          <p:spPr bwMode="auto">
            <a:xfrm>
              <a:off x="457200" y="3073418"/>
              <a:ext cx="990600" cy="1163395"/>
            </a:xfrm>
            <a:prstGeom prst="rect">
              <a:avLst/>
            </a:prstGeom>
            <a:solidFill>
              <a:srgbClr val="000000"/>
            </a:solidFill>
            <a:ln w="12700">
              <a:solidFill>
                <a:srgbClr val="008000"/>
              </a:solidFill>
              <a:miter lim="800000"/>
              <a:headEnd/>
              <a:tailEnd/>
            </a:ln>
            <a:effectLst/>
          </p:spPr>
          <p:txBody>
            <a:bodyPr wrap="square" anchor="ctr" anchorCtr="1">
              <a:spAutoFit/>
            </a:bodyPr>
            <a:lstStyle/>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endParaRPr lang="en-US" sz="800" dirty="0" smtClean="0">
                <a:solidFill>
                  <a:schemeClr val="bg1"/>
                </a:solidFill>
              </a:endParaRPr>
            </a:p>
            <a:p>
              <a:pPr indent="-176213" algn="ctr">
                <a:lnSpc>
                  <a:spcPct val="100000"/>
                </a:lnSpc>
                <a:spcAft>
                  <a:spcPct val="0"/>
                </a:spcAft>
                <a:tabLst>
                  <a:tab pos="457200" algn="r"/>
                  <a:tab pos="2743200" algn="ctr"/>
                  <a:tab pos="5486400" algn="r"/>
                </a:tabLst>
              </a:pPr>
              <a:r>
                <a:rPr lang="en-US" sz="800" dirty="0" smtClean="0">
                  <a:solidFill>
                    <a:schemeClr val="bg1"/>
                  </a:solidFill>
                </a:rPr>
                <a:t>Audits &amp; Remedial Actions for violations</a:t>
              </a: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p:txBody>
        </p:sp>
        <p:pic>
          <p:nvPicPr>
            <p:cNvPr id="77" name="Picture 2"/>
            <p:cNvPicPr>
              <a:picLocks noChangeAspect="1" noChangeArrowheads="1"/>
            </p:cNvPicPr>
            <p:nvPr/>
          </p:nvPicPr>
          <p:blipFill>
            <a:blip r:embed="rId2" cstate="print"/>
            <a:srcRect/>
            <a:stretch>
              <a:fillRect/>
            </a:stretch>
          </p:blipFill>
          <p:spPr bwMode="auto">
            <a:xfrm>
              <a:off x="457200" y="2819400"/>
              <a:ext cx="457200" cy="188686"/>
            </a:xfrm>
            <a:prstGeom prst="rect">
              <a:avLst/>
            </a:prstGeom>
            <a:noFill/>
            <a:ln w="9525">
              <a:noFill/>
              <a:miter lim="800000"/>
              <a:headEnd/>
              <a:tailEnd/>
            </a:ln>
          </p:spPr>
        </p:pic>
      </p:grpSp>
      <p:sp>
        <p:nvSpPr>
          <p:cNvPr id="103" name="TextBox 102"/>
          <p:cNvSpPr txBox="1"/>
          <p:nvPr/>
        </p:nvSpPr>
        <p:spPr>
          <a:xfrm>
            <a:off x="4114800" y="5715000"/>
            <a:ext cx="4572000" cy="861774"/>
          </a:xfrm>
          <a:prstGeom prst="rect">
            <a:avLst/>
          </a:prstGeom>
          <a:noFill/>
        </p:spPr>
        <p:txBody>
          <a:bodyPr wrap="square" rtlCol="0">
            <a:spAutoFit/>
          </a:bodyPr>
          <a:lstStyle/>
          <a:p>
            <a:r>
              <a:rPr lang="en-US" sz="1000" dirty="0" smtClean="0"/>
              <a:t>“connects people and processes through a written set of operating guidelines and specific institutionalized procedures and safeguards that ensure employees know their export control responsibilities, that the right procedures are being followed, and that the right questions are being asked to safeguard against potential export control regulatory violations.” </a:t>
            </a:r>
            <a:r>
              <a:rPr lang="en-US" sz="800" dirty="0" smtClean="0"/>
              <a:t>DoC EMCP Manual</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4"/>
          <p:cNvSpPr>
            <a:spLocks noGrp="1"/>
          </p:cNvSpPr>
          <p:nvPr>
            <p:ph type="sldNum" sz="quarter" idx="12"/>
          </p:nvPr>
        </p:nvSpPr>
        <p:spPr/>
        <p:txBody>
          <a:bodyPr/>
          <a:lstStyle/>
          <a:p>
            <a:fld id="{88E1ADAF-5567-45A2-865A-5F4490EE677A}" type="slidenum">
              <a:rPr lang="en-US" smtClean="0"/>
              <a:pPr/>
              <a:t>16</a:t>
            </a:fld>
            <a:endParaRPr lang="en-US"/>
          </a:p>
        </p:txBody>
      </p:sp>
      <p:sp>
        <p:nvSpPr>
          <p:cNvPr id="725031" name="AutoShape 39"/>
          <p:cNvSpPr>
            <a:spLocks noChangeArrowheads="1"/>
          </p:cNvSpPr>
          <p:nvPr/>
        </p:nvSpPr>
        <p:spPr bwMode="auto">
          <a:xfrm flipV="1">
            <a:off x="1036638" y="1817688"/>
            <a:ext cx="495300" cy="3309937"/>
          </a:xfrm>
          <a:prstGeom prst="downArrow">
            <a:avLst>
              <a:gd name="adj1" fmla="val 51287"/>
              <a:gd name="adj2" fmla="val 59618"/>
            </a:avLst>
          </a:prstGeom>
          <a:solidFill>
            <a:srgbClr val="FFE265"/>
          </a:solidFill>
          <a:ln w="9525">
            <a:solidFill>
              <a:srgbClr val="4D4D4D"/>
            </a:solidFill>
            <a:miter lim="800000"/>
            <a:headEnd/>
            <a:tailEnd/>
          </a:ln>
          <a:effectLst/>
        </p:spPr>
        <p:txBody>
          <a:bodyPr vert="eaVert" wrap="none" anchor="ctr"/>
          <a:lstStyle/>
          <a:p>
            <a:endParaRPr lang="en-US"/>
          </a:p>
        </p:txBody>
      </p:sp>
      <p:grpSp>
        <p:nvGrpSpPr>
          <p:cNvPr id="2" name="Group 40"/>
          <p:cNvGrpSpPr>
            <a:grpSpLocks/>
          </p:cNvGrpSpPr>
          <p:nvPr/>
        </p:nvGrpSpPr>
        <p:grpSpPr bwMode="auto">
          <a:xfrm>
            <a:off x="2859088" y="4840288"/>
            <a:ext cx="1285875" cy="749300"/>
            <a:chOff x="980" y="3169"/>
            <a:chExt cx="810" cy="472"/>
          </a:xfrm>
        </p:grpSpPr>
        <p:sp>
          <p:nvSpPr>
            <p:cNvPr id="725033" name="Rectangle 41"/>
            <p:cNvSpPr>
              <a:spLocks noChangeArrowheads="1"/>
            </p:cNvSpPr>
            <p:nvPr/>
          </p:nvSpPr>
          <p:spPr bwMode="auto">
            <a:xfrm>
              <a:off x="1094" y="3288"/>
              <a:ext cx="696" cy="353"/>
            </a:xfrm>
            <a:prstGeom prst="rect">
              <a:avLst/>
            </a:prstGeom>
            <a:solidFill>
              <a:srgbClr val="FFFF99"/>
            </a:solidFill>
            <a:ln w="9525">
              <a:solidFill>
                <a:schemeClr val="tx1"/>
              </a:solidFill>
              <a:miter lim="800000"/>
              <a:headEnd/>
              <a:tailEnd/>
            </a:ln>
            <a:effectLst/>
          </p:spPr>
          <p:txBody>
            <a:bodyPr wrap="none" anchor="ctr"/>
            <a:lstStyle/>
            <a:p>
              <a:pPr>
                <a:lnSpc>
                  <a:spcPct val="100000"/>
                </a:lnSpc>
                <a:spcAft>
                  <a:spcPct val="0"/>
                </a:spcAft>
              </a:pPr>
              <a:r>
                <a:rPr lang="en-US" sz="1000"/>
                <a:t>Theater</a:t>
              </a:r>
            </a:p>
            <a:p>
              <a:pPr>
                <a:lnSpc>
                  <a:spcPct val="100000"/>
                </a:lnSpc>
                <a:spcAft>
                  <a:spcPct val="0"/>
                </a:spcAft>
              </a:pPr>
              <a:r>
                <a:rPr lang="en-US" sz="1000"/>
                <a:t>MERs</a:t>
              </a:r>
            </a:p>
          </p:txBody>
        </p:sp>
        <p:sp>
          <p:nvSpPr>
            <p:cNvPr id="725034" name="Rectangle 42"/>
            <p:cNvSpPr>
              <a:spLocks noChangeArrowheads="1"/>
            </p:cNvSpPr>
            <p:nvPr/>
          </p:nvSpPr>
          <p:spPr bwMode="auto">
            <a:xfrm>
              <a:off x="1036" y="3230"/>
              <a:ext cx="696" cy="353"/>
            </a:xfrm>
            <a:prstGeom prst="rect">
              <a:avLst/>
            </a:prstGeom>
            <a:solidFill>
              <a:srgbClr val="FFFF99"/>
            </a:solidFill>
            <a:ln w="9525">
              <a:solidFill>
                <a:schemeClr val="tx1"/>
              </a:solidFill>
              <a:miter lim="800000"/>
              <a:headEnd/>
              <a:tailEnd/>
            </a:ln>
            <a:effectLst/>
          </p:spPr>
          <p:txBody>
            <a:bodyPr wrap="none" anchor="ctr"/>
            <a:lstStyle/>
            <a:p>
              <a:pPr>
                <a:lnSpc>
                  <a:spcPct val="100000"/>
                </a:lnSpc>
                <a:spcAft>
                  <a:spcPct val="0"/>
                </a:spcAft>
              </a:pPr>
              <a:r>
                <a:rPr lang="en-US" sz="1000"/>
                <a:t>Theater</a:t>
              </a:r>
            </a:p>
            <a:p>
              <a:pPr>
                <a:lnSpc>
                  <a:spcPct val="100000"/>
                </a:lnSpc>
                <a:spcAft>
                  <a:spcPct val="0"/>
                </a:spcAft>
              </a:pPr>
              <a:r>
                <a:rPr lang="en-US" sz="1000"/>
                <a:t>MERs</a:t>
              </a:r>
            </a:p>
          </p:txBody>
        </p:sp>
        <p:sp>
          <p:nvSpPr>
            <p:cNvPr id="725035" name="Rectangle 43"/>
            <p:cNvSpPr>
              <a:spLocks noChangeArrowheads="1"/>
            </p:cNvSpPr>
            <p:nvPr/>
          </p:nvSpPr>
          <p:spPr bwMode="auto">
            <a:xfrm>
              <a:off x="980" y="3169"/>
              <a:ext cx="696" cy="353"/>
            </a:xfrm>
            <a:prstGeom prst="rect">
              <a:avLst/>
            </a:prstGeom>
            <a:gradFill rotWithShape="1">
              <a:gsLst>
                <a:gs pos="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pPr algn="ctr">
                <a:lnSpc>
                  <a:spcPct val="100000"/>
                </a:lnSpc>
                <a:spcAft>
                  <a:spcPct val="0"/>
                </a:spcAft>
              </a:pPr>
              <a:r>
                <a:rPr lang="en-US" sz="1000" dirty="0"/>
                <a:t>Record </a:t>
              </a:r>
            </a:p>
            <a:p>
              <a:pPr algn="ctr">
                <a:lnSpc>
                  <a:spcPct val="100000"/>
                </a:lnSpc>
                <a:spcAft>
                  <a:spcPct val="0"/>
                </a:spcAft>
              </a:pPr>
              <a:r>
                <a:rPr lang="en-US" sz="1000" dirty="0"/>
                <a:t>exemption</a:t>
              </a:r>
            </a:p>
          </p:txBody>
        </p:sp>
      </p:grpSp>
      <p:sp>
        <p:nvSpPr>
          <p:cNvPr id="725041" name="Rectangle 49"/>
          <p:cNvSpPr>
            <a:spLocks noChangeArrowheads="1"/>
          </p:cNvSpPr>
          <p:nvPr/>
        </p:nvSpPr>
        <p:spPr bwMode="auto">
          <a:xfrm>
            <a:off x="1000125" y="4668838"/>
            <a:ext cx="1276350" cy="560387"/>
          </a:xfrm>
          <a:prstGeom prst="rect">
            <a:avLst/>
          </a:prstGeom>
          <a:gradFill rotWithShape="1">
            <a:gsLst>
              <a:gs pos="0">
                <a:srgbClr val="FFFF99"/>
              </a:gs>
              <a:gs pos="100000">
                <a:srgbClr val="FFFF99">
                  <a:gamma/>
                  <a:shade val="46275"/>
                  <a:invGamma/>
                </a:srgbClr>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100000"/>
              </a:lnSpc>
              <a:spcAft>
                <a:spcPct val="0"/>
              </a:spcAft>
            </a:pPr>
            <a:r>
              <a:rPr lang="en-US" sz="1000" dirty="0"/>
              <a:t>Ship to Authorized </a:t>
            </a:r>
          </a:p>
          <a:p>
            <a:pPr algn="ctr">
              <a:lnSpc>
                <a:spcPct val="100000"/>
              </a:lnSpc>
              <a:spcAft>
                <a:spcPct val="0"/>
              </a:spcAft>
            </a:pPr>
            <a:r>
              <a:rPr lang="en-US" sz="1000" dirty="0"/>
              <a:t>Export Agent / </a:t>
            </a:r>
          </a:p>
          <a:p>
            <a:pPr algn="ctr">
              <a:lnSpc>
                <a:spcPct val="100000"/>
              </a:lnSpc>
              <a:spcAft>
                <a:spcPct val="0"/>
              </a:spcAft>
            </a:pPr>
            <a:r>
              <a:rPr lang="en-US" sz="1000" dirty="0"/>
              <a:t>Licensed Broker</a:t>
            </a:r>
          </a:p>
        </p:txBody>
      </p:sp>
      <p:grpSp>
        <p:nvGrpSpPr>
          <p:cNvPr id="3" name="Group 63"/>
          <p:cNvGrpSpPr>
            <a:grpSpLocks/>
          </p:cNvGrpSpPr>
          <p:nvPr/>
        </p:nvGrpSpPr>
        <p:grpSpPr bwMode="auto">
          <a:xfrm>
            <a:off x="369888" y="4600575"/>
            <a:ext cx="209550" cy="2133600"/>
            <a:chOff x="267" y="2750"/>
            <a:chExt cx="132" cy="1344"/>
          </a:xfrm>
        </p:grpSpPr>
        <p:sp>
          <p:nvSpPr>
            <p:cNvPr id="725056" name="Rectangle 64"/>
            <p:cNvSpPr>
              <a:spLocks noChangeArrowheads="1"/>
            </p:cNvSpPr>
            <p:nvPr/>
          </p:nvSpPr>
          <p:spPr bwMode="auto">
            <a:xfrm>
              <a:off x="267" y="3104"/>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57" name="Rectangle 65"/>
            <p:cNvSpPr>
              <a:spLocks noChangeArrowheads="1"/>
            </p:cNvSpPr>
            <p:nvPr/>
          </p:nvSpPr>
          <p:spPr bwMode="auto">
            <a:xfrm>
              <a:off x="267" y="2750"/>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58" name="Rectangle 66"/>
            <p:cNvSpPr>
              <a:spLocks noChangeArrowheads="1"/>
            </p:cNvSpPr>
            <p:nvPr/>
          </p:nvSpPr>
          <p:spPr bwMode="auto">
            <a:xfrm>
              <a:off x="267" y="2927"/>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59" name="Rectangle 67"/>
            <p:cNvSpPr>
              <a:spLocks noChangeArrowheads="1"/>
            </p:cNvSpPr>
            <p:nvPr/>
          </p:nvSpPr>
          <p:spPr bwMode="auto">
            <a:xfrm>
              <a:off x="267" y="3281"/>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60" name="Rectangle 68"/>
            <p:cNvSpPr>
              <a:spLocks noChangeArrowheads="1"/>
            </p:cNvSpPr>
            <p:nvPr/>
          </p:nvSpPr>
          <p:spPr bwMode="auto">
            <a:xfrm>
              <a:off x="267" y="3458"/>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61" name="Rectangle 69"/>
            <p:cNvSpPr>
              <a:spLocks noChangeArrowheads="1"/>
            </p:cNvSpPr>
            <p:nvPr/>
          </p:nvSpPr>
          <p:spPr bwMode="auto">
            <a:xfrm>
              <a:off x="267" y="3635"/>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62" name="Rectangle 70"/>
            <p:cNvSpPr>
              <a:spLocks noChangeArrowheads="1"/>
            </p:cNvSpPr>
            <p:nvPr/>
          </p:nvSpPr>
          <p:spPr bwMode="auto">
            <a:xfrm>
              <a:off x="267" y="3812"/>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63" name="Rectangle 71"/>
            <p:cNvSpPr>
              <a:spLocks noChangeArrowheads="1"/>
            </p:cNvSpPr>
            <p:nvPr/>
          </p:nvSpPr>
          <p:spPr bwMode="auto">
            <a:xfrm>
              <a:off x="267" y="3989"/>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grpSp>
      <p:sp>
        <p:nvSpPr>
          <p:cNvPr id="725066" name="AutoShape 74"/>
          <p:cNvSpPr>
            <a:spLocks noChangeArrowheads="1"/>
          </p:cNvSpPr>
          <p:nvPr/>
        </p:nvSpPr>
        <p:spPr bwMode="auto">
          <a:xfrm rot="10800000">
            <a:off x="652463" y="4559300"/>
            <a:ext cx="304800" cy="419100"/>
          </a:xfrm>
          <a:prstGeom prst="leftArrow">
            <a:avLst>
              <a:gd name="adj1" fmla="val 52278"/>
              <a:gd name="adj2" fmla="val 64060"/>
            </a:avLst>
          </a:prstGeom>
          <a:solidFill>
            <a:srgbClr val="FFE265"/>
          </a:solidFill>
          <a:ln w="9525">
            <a:solidFill>
              <a:srgbClr val="4D4D4D"/>
            </a:solidFill>
            <a:miter lim="800000"/>
            <a:headEnd/>
            <a:tailEnd/>
          </a:ln>
          <a:effectLst/>
        </p:spPr>
        <p:txBody>
          <a:bodyPr wrap="none" anchor="ctr"/>
          <a:lstStyle/>
          <a:p>
            <a:endParaRPr lang="en-US"/>
          </a:p>
        </p:txBody>
      </p:sp>
      <p:sp>
        <p:nvSpPr>
          <p:cNvPr id="725067" name="AutoShape 75"/>
          <p:cNvSpPr>
            <a:spLocks noChangeArrowheads="1"/>
          </p:cNvSpPr>
          <p:nvPr/>
        </p:nvSpPr>
        <p:spPr bwMode="auto">
          <a:xfrm>
            <a:off x="398463" y="5834063"/>
            <a:ext cx="930275" cy="1023937"/>
          </a:xfrm>
          <a:prstGeom prst="foldedCorner">
            <a:avLst>
              <a:gd name="adj" fmla="val 12500"/>
            </a:avLst>
          </a:prstGeom>
          <a:solidFill>
            <a:srgbClr val="C0C0C0"/>
          </a:solidFill>
          <a:ln w="9525">
            <a:solidFill>
              <a:schemeClr val="tx1"/>
            </a:solidFill>
            <a:round/>
            <a:headEnd/>
            <a:tailEnd/>
          </a:ln>
          <a:effectLst/>
        </p:spPr>
        <p:txBody>
          <a:bodyPr wrap="none" anchor="ctr"/>
          <a:lstStyle/>
          <a:p>
            <a:pPr>
              <a:lnSpc>
                <a:spcPct val="100000"/>
              </a:lnSpc>
              <a:spcAft>
                <a:spcPct val="0"/>
              </a:spcAft>
            </a:pPr>
            <a:endParaRPr lang="en-US" sz="1000"/>
          </a:p>
        </p:txBody>
      </p:sp>
      <p:sp>
        <p:nvSpPr>
          <p:cNvPr id="725068" name="AutoShape 76"/>
          <p:cNvSpPr>
            <a:spLocks noChangeArrowheads="1"/>
          </p:cNvSpPr>
          <p:nvPr/>
        </p:nvSpPr>
        <p:spPr bwMode="auto">
          <a:xfrm>
            <a:off x="295275" y="5699125"/>
            <a:ext cx="930275" cy="1023938"/>
          </a:xfrm>
          <a:prstGeom prst="foldedCorner">
            <a:avLst>
              <a:gd name="adj" fmla="val 12500"/>
            </a:avLst>
          </a:prstGeom>
          <a:solidFill>
            <a:srgbClr val="DDDDDD"/>
          </a:solidFill>
          <a:ln w="9525">
            <a:solidFill>
              <a:schemeClr val="tx1"/>
            </a:solidFill>
            <a:round/>
            <a:headEnd/>
            <a:tailEnd/>
          </a:ln>
          <a:effectLst/>
        </p:spPr>
        <p:txBody>
          <a:bodyPr wrap="none" anchor="ctr"/>
          <a:lstStyle/>
          <a:p>
            <a:pPr>
              <a:lnSpc>
                <a:spcPct val="100000"/>
              </a:lnSpc>
              <a:spcAft>
                <a:spcPct val="0"/>
              </a:spcAft>
            </a:pPr>
            <a:endParaRPr lang="en-US" sz="1000"/>
          </a:p>
        </p:txBody>
      </p:sp>
      <p:sp>
        <p:nvSpPr>
          <p:cNvPr id="725069" name="AutoShape 77"/>
          <p:cNvSpPr>
            <a:spLocks noChangeArrowheads="1"/>
          </p:cNvSpPr>
          <p:nvPr/>
        </p:nvSpPr>
        <p:spPr bwMode="auto">
          <a:xfrm>
            <a:off x="117475" y="5583238"/>
            <a:ext cx="930275" cy="1023937"/>
          </a:xfrm>
          <a:prstGeom prst="foldedCorner">
            <a:avLst>
              <a:gd name="adj" fmla="val 12500"/>
            </a:avLst>
          </a:prstGeom>
          <a:gradFill rotWithShape="1">
            <a:gsLst>
              <a:gs pos="0">
                <a:srgbClr val="C8FFC5"/>
              </a:gs>
              <a:gs pos="100000">
                <a:srgbClr val="C8FFC5">
                  <a:gamma/>
                  <a:shade val="46275"/>
                  <a:invGamma/>
                </a:srgbClr>
              </a:gs>
            </a:gsLst>
            <a:lin ang="2700000" scaled="1"/>
          </a:gradFill>
          <a:ln w="9525">
            <a:solidFill>
              <a:schemeClr val="tx1"/>
            </a:solidFill>
            <a:round/>
            <a:headEnd/>
            <a:tailEnd/>
          </a:ln>
          <a:effectLst/>
        </p:spPr>
        <p:txBody>
          <a:bodyPr wrap="none" anchor="ctr"/>
          <a:lstStyle/>
          <a:p>
            <a:pPr>
              <a:lnSpc>
                <a:spcPct val="100000"/>
              </a:lnSpc>
              <a:spcAft>
                <a:spcPct val="0"/>
              </a:spcAft>
            </a:pPr>
            <a:r>
              <a:rPr lang="en-US" sz="1000"/>
              <a:t>Obtain License</a:t>
            </a:r>
          </a:p>
          <a:p>
            <a:pPr>
              <a:lnSpc>
                <a:spcPct val="100000"/>
              </a:lnSpc>
              <a:spcAft>
                <a:spcPct val="0"/>
              </a:spcAft>
            </a:pPr>
            <a:r>
              <a:rPr lang="en-US" sz="1000"/>
              <a:t>&amp; Other </a:t>
            </a:r>
          </a:p>
          <a:p>
            <a:pPr>
              <a:lnSpc>
                <a:spcPct val="100000"/>
              </a:lnSpc>
              <a:spcAft>
                <a:spcPct val="0"/>
              </a:spcAft>
            </a:pPr>
            <a:r>
              <a:rPr lang="en-US" sz="1000"/>
              <a:t>Export</a:t>
            </a:r>
          </a:p>
          <a:p>
            <a:pPr>
              <a:lnSpc>
                <a:spcPct val="100000"/>
              </a:lnSpc>
              <a:spcAft>
                <a:spcPct val="0"/>
              </a:spcAft>
            </a:pPr>
            <a:r>
              <a:rPr lang="en-US" sz="1000"/>
              <a:t>Documents</a:t>
            </a:r>
          </a:p>
        </p:txBody>
      </p:sp>
      <p:sp>
        <p:nvSpPr>
          <p:cNvPr id="725071" name="Rectangle 79"/>
          <p:cNvSpPr>
            <a:spLocks noGrp="1" noChangeArrowheads="1"/>
          </p:cNvSpPr>
          <p:nvPr>
            <p:ph type="title"/>
          </p:nvPr>
        </p:nvSpPr>
        <p:spPr>
          <a:xfrm>
            <a:off x="3662362" y="152400"/>
            <a:ext cx="5481638" cy="563562"/>
          </a:xfrm>
          <a:noFill/>
          <a:ln/>
          <a:effectLst>
            <a:outerShdw dist="17961" dir="2700000" algn="ctr" rotWithShape="0">
              <a:schemeClr val="bg2"/>
            </a:outerShdw>
          </a:effectLst>
        </p:spPr>
        <p:txBody>
          <a:bodyPr>
            <a:normAutofit fontScale="90000"/>
          </a:bodyPr>
          <a:lstStyle/>
          <a:p>
            <a:pPr algn="l">
              <a:lnSpc>
                <a:spcPct val="85000"/>
              </a:lnSpc>
            </a:pPr>
            <a:r>
              <a:rPr lang="en-US" dirty="0" smtClean="0"/>
              <a:t>Tangible Exports</a:t>
            </a:r>
            <a:endParaRPr lang="en-US" dirty="0"/>
          </a:p>
        </p:txBody>
      </p:sp>
      <p:sp>
        <p:nvSpPr>
          <p:cNvPr id="725072" name="Rectangle 80"/>
          <p:cNvSpPr>
            <a:spLocks noChangeArrowheads="1"/>
          </p:cNvSpPr>
          <p:nvPr/>
        </p:nvSpPr>
        <p:spPr bwMode="auto">
          <a:xfrm>
            <a:off x="146050" y="2554288"/>
            <a:ext cx="1377950" cy="457200"/>
          </a:xfrm>
          <a:prstGeom prst="rect">
            <a:avLst/>
          </a:prstGeom>
          <a:gradFill rotWithShape="1">
            <a:gsLst>
              <a:gs pos="0">
                <a:srgbClr val="FFFF99"/>
              </a:gs>
              <a:gs pos="100000">
                <a:srgbClr val="FFFF99">
                  <a:gamma/>
                  <a:shade val="46275"/>
                  <a:invGamma/>
                </a:srgbClr>
              </a:gs>
            </a:gsLst>
            <a:lin ang="5400000" scaled="1"/>
          </a:gradFill>
          <a:ln w="9525" algn="ctr">
            <a:solidFill>
              <a:schemeClr val="tx1"/>
            </a:solidFill>
            <a:miter lim="800000"/>
            <a:headEnd/>
            <a:tailEnd/>
          </a:ln>
          <a:effectLst>
            <a:outerShdw dist="45791" dir="3378596" algn="ctr" rotWithShape="0">
              <a:schemeClr val="bg2">
                <a:alpha val="50000"/>
              </a:schemeClr>
            </a:outerShdw>
          </a:effectLst>
        </p:spPr>
        <p:txBody>
          <a:bodyPr anchor="ctr">
            <a:spAutoFit/>
          </a:bodyPr>
          <a:lstStyle/>
          <a:p>
            <a:endParaRPr lang="en-US"/>
          </a:p>
        </p:txBody>
      </p:sp>
      <p:sp>
        <p:nvSpPr>
          <p:cNvPr id="725075" name="Text Box 83"/>
          <p:cNvSpPr txBox="1">
            <a:spLocks noChangeArrowheads="1"/>
          </p:cNvSpPr>
          <p:nvPr/>
        </p:nvSpPr>
        <p:spPr bwMode="auto">
          <a:xfrm>
            <a:off x="0" y="2706688"/>
            <a:ext cx="1571625" cy="215444"/>
          </a:xfrm>
          <a:prstGeom prst="rect">
            <a:avLst/>
          </a:prstGeom>
          <a:noFill/>
          <a:ln w="9525" algn="ctr">
            <a:noFill/>
            <a:miter lim="800000"/>
            <a:headEnd/>
            <a:tailEnd/>
          </a:ln>
          <a:effectLst/>
        </p:spPr>
        <p:txBody>
          <a:bodyPr>
            <a:spAutoFit/>
          </a:bodyPr>
          <a:lstStyle/>
          <a:p>
            <a:pPr algn="ctr">
              <a:lnSpc>
                <a:spcPct val="80000"/>
              </a:lnSpc>
            </a:pPr>
            <a:r>
              <a:rPr lang="en-US" sz="1000" dirty="0"/>
              <a:t>License Updated</a:t>
            </a:r>
          </a:p>
        </p:txBody>
      </p:sp>
      <p:sp>
        <p:nvSpPr>
          <p:cNvPr id="725076" name="Rectangle 84"/>
          <p:cNvSpPr>
            <a:spLocks noChangeArrowheads="1"/>
          </p:cNvSpPr>
          <p:nvPr/>
        </p:nvSpPr>
        <p:spPr bwMode="auto">
          <a:xfrm>
            <a:off x="0" y="3108325"/>
            <a:ext cx="1362075" cy="560388"/>
          </a:xfrm>
          <a:prstGeom prst="rect">
            <a:avLst/>
          </a:prstGeom>
          <a:gradFill rotWithShape="1">
            <a:gsLst>
              <a:gs pos="0">
                <a:srgbClr val="FFFF99"/>
              </a:gs>
              <a:gs pos="100000">
                <a:srgbClr val="FFFF99">
                  <a:gamma/>
                  <a:shade val="46275"/>
                  <a:invGamma/>
                </a:srgbClr>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nSpc>
                <a:spcPct val="100000"/>
              </a:lnSpc>
              <a:spcAft>
                <a:spcPct val="0"/>
              </a:spcAft>
            </a:pPr>
            <a:endParaRPr lang="en-US" sz="1400"/>
          </a:p>
        </p:txBody>
      </p:sp>
      <p:sp>
        <p:nvSpPr>
          <p:cNvPr id="725077" name="Text Box 85"/>
          <p:cNvSpPr txBox="1">
            <a:spLocks noChangeArrowheads="1"/>
          </p:cNvSpPr>
          <p:nvPr/>
        </p:nvSpPr>
        <p:spPr bwMode="auto">
          <a:xfrm>
            <a:off x="0" y="3078163"/>
            <a:ext cx="1446213" cy="400110"/>
          </a:xfrm>
          <a:prstGeom prst="rect">
            <a:avLst/>
          </a:prstGeom>
          <a:noFill/>
          <a:ln w="9525" algn="ctr">
            <a:noFill/>
            <a:miter lim="800000"/>
            <a:headEnd/>
            <a:tailEnd/>
          </a:ln>
          <a:effectLst/>
        </p:spPr>
        <p:txBody>
          <a:bodyPr>
            <a:spAutoFit/>
          </a:bodyPr>
          <a:lstStyle/>
          <a:p>
            <a:pPr algn="ctr"/>
            <a:r>
              <a:rPr lang="en-US" sz="1000" dirty="0"/>
              <a:t>Shipment Arrives in Foreign Location</a:t>
            </a:r>
          </a:p>
        </p:txBody>
      </p:sp>
      <p:sp>
        <p:nvSpPr>
          <p:cNvPr id="725078" name="Rectangle 86"/>
          <p:cNvSpPr>
            <a:spLocks noChangeArrowheads="1"/>
          </p:cNvSpPr>
          <p:nvPr/>
        </p:nvSpPr>
        <p:spPr bwMode="auto">
          <a:xfrm>
            <a:off x="242888" y="3762375"/>
            <a:ext cx="1104900" cy="560388"/>
          </a:xfrm>
          <a:prstGeom prst="rect">
            <a:avLst/>
          </a:prstGeom>
          <a:gradFill rotWithShape="1">
            <a:gsLst>
              <a:gs pos="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pPr>
              <a:lnSpc>
                <a:spcPct val="100000"/>
              </a:lnSpc>
              <a:spcAft>
                <a:spcPct val="0"/>
              </a:spcAft>
            </a:pPr>
            <a:endParaRPr lang="en-US" sz="1400">
              <a:effectLst>
                <a:outerShdw blurRad="38100" dist="38100" dir="2700000" algn="tl">
                  <a:srgbClr val="FFFFFF"/>
                </a:outerShdw>
              </a:effectLst>
            </a:endParaRPr>
          </a:p>
        </p:txBody>
      </p:sp>
      <p:sp>
        <p:nvSpPr>
          <p:cNvPr id="725079" name="Text Box 87"/>
          <p:cNvSpPr txBox="1">
            <a:spLocks noChangeArrowheads="1"/>
          </p:cNvSpPr>
          <p:nvPr/>
        </p:nvSpPr>
        <p:spPr bwMode="auto">
          <a:xfrm>
            <a:off x="203200" y="3806825"/>
            <a:ext cx="1219200" cy="400110"/>
          </a:xfrm>
          <a:prstGeom prst="rect">
            <a:avLst/>
          </a:prstGeom>
          <a:noFill/>
          <a:ln w="9525" algn="ctr">
            <a:noFill/>
            <a:miter lim="800000"/>
            <a:headEnd/>
            <a:tailEnd/>
          </a:ln>
          <a:effectLst/>
        </p:spPr>
        <p:txBody>
          <a:bodyPr>
            <a:spAutoFit/>
          </a:bodyPr>
          <a:lstStyle/>
          <a:p>
            <a:pPr algn="ctr"/>
            <a:r>
              <a:rPr lang="en-US" sz="1000" dirty="0"/>
              <a:t>US Customs</a:t>
            </a:r>
          </a:p>
          <a:p>
            <a:pPr algn="ctr"/>
            <a:r>
              <a:rPr lang="en-US" sz="1000" dirty="0"/>
              <a:t>Inspection</a:t>
            </a:r>
          </a:p>
        </p:txBody>
      </p:sp>
      <p:grpSp>
        <p:nvGrpSpPr>
          <p:cNvPr id="4" name="Group 2"/>
          <p:cNvGrpSpPr>
            <a:grpSpLocks/>
          </p:cNvGrpSpPr>
          <p:nvPr/>
        </p:nvGrpSpPr>
        <p:grpSpPr bwMode="auto">
          <a:xfrm>
            <a:off x="5873750" y="4565650"/>
            <a:ext cx="238125" cy="2003425"/>
            <a:chOff x="267" y="2750"/>
            <a:chExt cx="132" cy="1344"/>
          </a:xfrm>
        </p:grpSpPr>
        <p:sp>
          <p:nvSpPr>
            <p:cNvPr id="724995" name="Rectangle 3"/>
            <p:cNvSpPr>
              <a:spLocks noChangeArrowheads="1"/>
            </p:cNvSpPr>
            <p:nvPr/>
          </p:nvSpPr>
          <p:spPr bwMode="auto">
            <a:xfrm>
              <a:off x="267" y="3104"/>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4996" name="Rectangle 4"/>
            <p:cNvSpPr>
              <a:spLocks noChangeArrowheads="1"/>
            </p:cNvSpPr>
            <p:nvPr/>
          </p:nvSpPr>
          <p:spPr bwMode="auto">
            <a:xfrm>
              <a:off x="267" y="2750"/>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4997" name="Rectangle 5"/>
            <p:cNvSpPr>
              <a:spLocks noChangeArrowheads="1"/>
            </p:cNvSpPr>
            <p:nvPr/>
          </p:nvSpPr>
          <p:spPr bwMode="auto">
            <a:xfrm>
              <a:off x="267" y="2927"/>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4998" name="Rectangle 6"/>
            <p:cNvSpPr>
              <a:spLocks noChangeArrowheads="1"/>
            </p:cNvSpPr>
            <p:nvPr/>
          </p:nvSpPr>
          <p:spPr bwMode="auto">
            <a:xfrm>
              <a:off x="267" y="3281"/>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4999" name="Rectangle 7"/>
            <p:cNvSpPr>
              <a:spLocks noChangeArrowheads="1"/>
            </p:cNvSpPr>
            <p:nvPr/>
          </p:nvSpPr>
          <p:spPr bwMode="auto">
            <a:xfrm>
              <a:off x="267" y="3458"/>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00" name="Rectangle 8"/>
            <p:cNvSpPr>
              <a:spLocks noChangeArrowheads="1"/>
            </p:cNvSpPr>
            <p:nvPr/>
          </p:nvSpPr>
          <p:spPr bwMode="auto">
            <a:xfrm>
              <a:off x="267" y="3635"/>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01" name="Rectangle 9"/>
            <p:cNvSpPr>
              <a:spLocks noChangeArrowheads="1"/>
            </p:cNvSpPr>
            <p:nvPr/>
          </p:nvSpPr>
          <p:spPr bwMode="auto">
            <a:xfrm>
              <a:off x="267" y="3812"/>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02" name="Rectangle 10"/>
            <p:cNvSpPr>
              <a:spLocks noChangeArrowheads="1"/>
            </p:cNvSpPr>
            <p:nvPr/>
          </p:nvSpPr>
          <p:spPr bwMode="auto">
            <a:xfrm>
              <a:off x="267" y="3989"/>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grpSp>
      <p:sp>
        <p:nvSpPr>
          <p:cNvPr id="725003" name="AutoShape 11"/>
          <p:cNvSpPr>
            <a:spLocks noChangeArrowheads="1"/>
          </p:cNvSpPr>
          <p:nvPr/>
        </p:nvSpPr>
        <p:spPr bwMode="auto">
          <a:xfrm>
            <a:off x="3741738" y="5138738"/>
            <a:ext cx="3440112" cy="319087"/>
          </a:xfrm>
          <a:prstGeom prst="leftArrow">
            <a:avLst>
              <a:gd name="adj1" fmla="val 50000"/>
              <a:gd name="adj2" fmla="val 269528"/>
            </a:avLst>
          </a:prstGeom>
          <a:solidFill>
            <a:srgbClr val="FFE265"/>
          </a:solidFill>
          <a:ln w="9525">
            <a:solidFill>
              <a:srgbClr val="4D4D4D"/>
            </a:solidFill>
            <a:miter lim="800000"/>
            <a:headEnd/>
            <a:tailEnd/>
          </a:ln>
          <a:effectLst/>
        </p:spPr>
        <p:txBody>
          <a:bodyPr wrap="none" anchor="ctr"/>
          <a:lstStyle/>
          <a:p>
            <a:endParaRPr lang="en-US"/>
          </a:p>
        </p:txBody>
      </p:sp>
      <p:sp>
        <p:nvSpPr>
          <p:cNvPr id="725004" name="AutoShape 12"/>
          <p:cNvSpPr>
            <a:spLocks noChangeArrowheads="1"/>
          </p:cNvSpPr>
          <p:nvPr/>
        </p:nvSpPr>
        <p:spPr bwMode="auto">
          <a:xfrm rot="16200000">
            <a:off x="5685631" y="3239294"/>
            <a:ext cx="630238" cy="2406650"/>
          </a:xfrm>
          <a:prstGeom prst="leftArrow">
            <a:avLst>
              <a:gd name="adj1" fmla="val 60259"/>
              <a:gd name="adj2" fmla="val 62343"/>
            </a:avLst>
          </a:prstGeom>
          <a:solidFill>
            <a:srgbClr val="FFE265"/>
          </a:solidFill>
          <a:ln w="9525">
            <a:solidFill>
              <a:srgbClr val="4D4D4D"/>
            </a:solidFill>
            <a:miter lim="800000"/>
            <a:headEnd/>
            <a:tailEnd/>
          </a:ln>
          <a:effectLst/>
        </p:spPr>
        <p:txBody>
          <a:bodyPr wrap="none" anchor="ctr"/>
          <a:lstStyle/>
          <a:p>
            <a:endParaRPr lang="en-US"/>
          </a:p>
        </p:txBody>
      </p:sp>
      <p:sp>
        <p:nvSpPr>
          <p:cNvPr id="725010" name="Rectangle 18"/>
          <p:cNvSpPr>
            <a:spLocks noChangeArrowheads="1"/>
          </p:cNvSpPr>
          <p:nvPr/>
        </p:nvSpPr>
        <p:spPr bwMode="auto">
          <a:xfrm>
            <a:off x="4027488" y="1350963"/>
            <a:ext cx="977900" cy="679450"/>
          </a:xfrm>
          <a:prstGeom prst="rect">
            <a:avLst/>
          </a:prstGeom>
          <a:solidFill>
            <a:srgbClr val="FFFFCC"/>
          </a:solidFill>
          <a:ln w="9525">
            <a:solidFill>
              <a:schemeClr val="tx1"/>
            </a:solidFill>
            <a:miter lim="800000"/>
            <a:headEnd/>
            <a:tailEnd/>
          </a:ln>
          <a:effectLst/>
        </p:spPr>
        <p:txBody>
          <a:bodyPr wrap="none" anchor="ctr"/>
          <a:lstStyle/>
          <a:p>
            <a:pPr algn="ctr">
              <a:lnSpc>
                <a:spcPct val="100000"/>
              </a:lnSpc>
              <a:spcAft>
                <a:spcPct val="0"/>
              </a:spcAft>
            </a:pPr>
            <a:r>
              <a:rPr lang="en-US" sz="1400" dirty="0"/>
              <a:t>EAR</a:t>
            </a:r>
          </a:p>
          <a:p>
            <a:pPr algn="ctr">
              <a:lnSpc>
                <a:spcPct val="100000"/>
              </a:lnSpc>
              <a:spcAft>
                <a:spcPct val="0"/>
              </a:spcAft>
            </a:pPr>
            <a:r>
              <a:rPr lang="en-US" sz="1400" b="0" dirty="0"/>
              <a:t>(Dual Use)</a:t>
            </a:r>
          </a:p>
          <a:p>
            <a:pPr>
              <a:lnSpc>
                <a:spcPct val="100000"/>
              </a:lnSpc>
              <a:spcAft>
                <a:spcPct val="0"/>
              </a:spcAft>
            </a:pPr>
            <a:endParaRPr lang="en-US" sz="1000" dirty="0"/>
          </a:p>
        </p:txBody>
      </p:sp>
      <p:sp>
        <p:nvSpPr>
          <p:cNvPr id="725011" name="AutoShape 19"/>
          <p:cNvSpPr>
            <a:spLocks noChangeArrowheads="1"/>
          </p:cNvSpPr>
          <p:nvPr/>
        </p:nvSpPr>
        <p:spPr bwMode="auto">
          <a:xfrm rot="16200000" flipH="1">
            <a:off x="4656934" y="638972"/>
            <a:ext cx="523875" cy="846138"/>
          </a:xfrm>
          <a:custGeom>
            <a:avLst/>
            <a:gdLst>
              <a:gd name="G0" fmla="+- 17166 0 0"/>
              <a:gd name="G1" fmla="+- 2385 0 0"/>
              <a:gd name="G2" fmla="+- 12158 0 2385"/>
              <a:gd name="G3" fmla="+- G2 0 2385"/>
              <a:gd name="G4" fmla="*/ G3 32768 32059"/>
              <a:gd name="G5" fmla="*/ G4 1 2"/>
              <a:gd name="G6" fmla="+- 21600 0 17166"/>
              <a:gd name="G7" fmla="*/ G6 2385 6079"/>
              <a:gd name="G8" fmla="+- G7 17166 0"/>
              <a:gd name="T0" fmla="*/ 17166 w 21600"/>
              <a:gd name="T1" fmla="*/ 0 h 21600"/>
              <a:gd name="T2" fmla="*/ 17166 w 21600"/>
              <a:gd name="T3" fmla="*/ 12158 h 21600"/>
              <a:gd name="T4" fmla="*/ 377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166" y="0"/>
                </a:lnTo>
                <a:lnTo>
                  <a:pt x="17166" y="2385"/>
                </a:lnTo>
                <a:lnTo>
                  <a:pt x="12427" y="2385"/>
                </a:lnTo>
                <a:cubicBezTo>
                  <a:pt x="5564" y="2385"/>
                  <a:pt x="0" y="6761"/>
                  <a:pt x="0" y="12158"/>
                </a:cubicBezTo>
                <a:lnTo>
                  <a:pt x="0" y="21600"/>
                </a:lnTo>
                <a:lnTo>
                  <a:pt x="7551" y="21600"/>
                </a:lnTo>
                <a:lnTo>
                  <a:pt x="7551" y="12158"/>
                </a:lnTo>
                <a:cubicBezTo>
                  <a:pt x="7551" y="10841"/>
                  <a:pt x="9734" y="9773"/>
                  <a:pt x="12427" y="9773"/>
                </a:cubicBezTo>
                <a:lnTo>
                  <a:pt x="17166" y="9773"/>
                </a:lnTo>
                <a:lnTo>
                  <a:pt x="17166" y="12158"/>
                </a:lnTo>
                <a:close/>
              </a:path>
            </a:pathLst>
          </a:custGeom>
          <a:solidFill>
            <a:srgbClr val="FFE265"/>
          </a:solidFill>
          <a:ln w="9525">
            <a:solidFill>
              <a:srgbClr val="4D4D4D"/>
            </a:solidFill>
            <a:miter lim="800000"/>
            <a:headEnd/>
            <a:tailEnd/>
          </a:ln>
          <a:effectLst/>
        </p:spPr>
        <p:txBody>
          <a:bodyPr wrap="none" anchor="ctr"/>
          <a:lstStyle/>
          <a:p>
            <a:endParaRPr lang="en-US"/>
          </a:p>
        </p:txBody>
      </p:sp>
      <p:sp>
        <p:nvSpPr>
          <p:cNvPr id="725012" name="Rectangle 20"/>
          <p:cNvSpPr>
            <a:spLocks noChangeArrowheads="1"/>
          </p:cNvSpPr>
          <p:nvPr/>
        </p:nvSpPr>
        <p:spPr bwMode="auto">
          <a:xfrm>
            <a:off x="6831013" y="1368425"/>
            <a:ext cx="946150" cy="612775"/>
          </a:xfrm>
          <a:prstGeom prst="rect">
            <a:avLst/>
          </a:prstGeom>
          <a:solidFill>
            <a:srgbClr val="FFFFCC"/>
          </a:solidFill>
          <a:ln w="9525">
            <a:solidFill>
              <a:schemeClr val="tx1"/>
            </a:solidFill>
            <a:miter lim="800000"/>
            <a:headEnd/>
            <a:tailEnd/>
          </a:ln>
          <a:effectLst/>
        </p:spPr>
        <p:txBody>
          <a:bodyPr wrap="none" anchor="ctr"/>
          <a:lstStyle/>
          <a:p>
            <a:pPr>
              <a:lnSpc>
                <a:spcPct val="100000"/>
              </a:lnSpc>
              <a:spcAft>
                <a:spcPct val="0"/>
              </a:spcAft>
            </a:pPr>
            <a:endParaRPr lang="en-US" sz="1400" dirty="0" smtClean="0"/>
          </a:p>
          <a:p>
            <a:pPr algn="ctr">
              <a:lnSpc>
                <a:spcPct val="100000"/>
              </a:lnSpc>
              <a:spcAft>
                <a:spcPct val="0"/>
              </a:spcAft>
            </a:pPr>
            <a:r>
              <a:rPr lang="en-US" sz="1400" dirty="0" smtClean="0"/>
              <a:t>ITAR</a:t>
            </a:r>
            <a:endParaRPr lang="en-US" sz="1400" dirty="0"/>
          </a:p>
          <a:p>
            <a:pPr algn="ctr">
              <a:lnSpc>
                <a:spcPct val="100000"/>
              </a:lnSpc>
              <a:spcAft>
                <a:spcPct val="0"/>
              </a:spcAft>
            </a:pPr>
            <a:r>
              <a:rPr lang="en-US" sz="1400" b="0" dirty="0"/>
              <a:t>(USML)</a:t>
            </a:r>
          </a:p>
          <a:p>
            <a:pPr>
              <a:lnSpc>
                <a:spcPct val="100000"/>
              </a:lnSpc>
              <a:spcAft>
                <a:spcPct val="0"/>
              </a:spcAft>
            </a:pPr>
            <a:endParaRPr lang="en-US" sz="1400" b="0" dirty="0"/>
          </a:p>
        </p:txBody>
      </p:sp>
      <p:sp>
        <p:nvSpPr>
          <p:cNvPr id="725013" name="AutoShape 21"/>
          <p:cNvSpPr>
            <a:spLocks noChangeArrowheads="1"/>
          </p:cNvSpPr>
          <p:nvPr/>
        </p:nvSpPr>
        <p:spPr bwMode="auto">
          <a:xfrm rot="5400000">
            <a:off x="6918326" y="708028"/>
            <a:ext cx="523875" cy="781050"/>
          </a:xfrm>
          <a:custGeom>
            <a:avLst/>
            <a:gdLst>
              <a:gd name="G0" fmla="+- 17166 0 0"/>
              <a:gd name="G1" fmla="+- 2385 0 0"/>
              <a:gd name="G2" fmla="+- 12158 0 2385"/>
              <a:gd name="G3" fmla="+- G2 0 2385"/>
              <a:gd name="G4" fmla="*/ G3 32768 32059"/>
              <a:gd name="G5" fmla="*/ G4 1 2"/>
              <a:gd name="G6" fmla="+- 21600 0 17166"/>
              <a:gd name="G7" fmla="*/ G6 2385 6079"/>
              <a:gd name="G8" fmla="+- G7 17166 0"/>
              <a:gd name="T0" fmla="*/ 17166 w 21600"/>
              <a:gd name="T1" fmla="*/ 0 h 21600"/>
              <a:gd name="T2" fmla="*/ 17166 w 21600"/>
              <a:gd name="T3" fmla="*/ 12158 h 21600"/>
              <a:gd name="T4" fmla="*/ 377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166" y="0"/>
                </a:lnTo>
                <a:lnTo>
                  <a:pt x="17166" y="2385"/>
                </a:lnTo>
                <a:lnTo>
                  <a:pt x="12427" y="2385"/>
                </a:lnTo>
                <a:cubicBezTo>
                  <a:pt x="5564" y="2385"/>
                  <a:pt x="0" y="6761"/>
                  <a:pt x="0" y="12158"/>
                </a:cubicBezTo>
                <a:lnTo>
                  <a:pt x="0" y="21600"/>
                </a:lnTo>
                <a:lnTo>
                  <a:pt x="7551" y="21600"/>
                </a:lnTo>
                <a:lnTo>
                  <a:pt x="7551" y="12158"/>
                </a:lnTo>
                <a:cubicBezTo>
                  <a:pt x="7551" y="10841"/>
                  <a:pt x="9734" y="9773"/>
                  <a:pt x="12427" y="9773"/>
                </a:cubicBezTo>
                <a:lnTo>
                  <a:pt x="17166" y="9773"/>
                </a:lnTo>
                <a:lnTo>
                  <a:pt x="17166" y="12158"/>
                </a:lnTo>
                <a:close/>
              </a:path>
            </a:pathLst>
          </a:custGeom>
          <a:solidFill>
            <a:srgbClr val="FFE265"/>
          </a:solidFill>
          <a:ln w="9525">
            <a:solidFill>
              <a:srgbClr val="4D4D4D"/>
            </a:solidFill>
            <a:miter lim="800000"/>
            <a:headEnd/>
            <a:tailEnd/>
          </a:ln>
          <a:effectLst/>
        </p:spPr>
        <p:txBody>
          <a:bodyPr wrap="none" anchor="ctr"/>
          <a:lstStyle/>
          <a:p>
            <a:endParaRPr lang="en-US"/>
          </a:p>
        </p:txBody>
      </p:sp>
      <p:sp>
        <p:nvSpPr>
          <p:cNvPr id="725020" name="Rectangle 28"/>
          <p:cNvSpPr>
            <a:spLocks noChangeArrowheads="1"/>
          </p:cNvSpPr>
          <p:nvPr/>
        </p:nvSpPr>
        <p:spPr bwMode="auto">
          <a:xfrm>
            <a:off x="5348288" y="685800"/>
            <a:ext cx="1428750" cy="809625"/>
          </a:xfrm>
          <a:prstGeom prst="rect">
            <a:avLst/>
          </a:prstGeom>
          <a:solidFill>
            <a:srgbClr val="BCB800"/>
          </a:solidFill>
          <a:ln w="9525">
            <a:solidFill>
              <a:schemeClr val="tx1"/>
            </a:solidFill>
            <a:miter lim="800000"/>
            <a:headEnd/>
            <a:tailEnd/>
          </a:ln>
          <a:effectLst>
            <a:outerShdw dist="35921" dir="2700000" algn="ctr" rotWithShape="0">
              <a:schemeClr val="bg2"/>
            </a:outerShdw>
          </a:effectLst>
        </p:spPr>
        <p:txBody>
          <a:bodyPr anchor="ctr"/>
          <a:lstStyle/>
          <a:p>
            <a:pPr algn="ctr">
              <a:lnSpc>
                <a:spcPct val="100000"/>
              </a:lnSpc>
              <a:spcAft>
                <a:spcPct val="0"/>
              </a:spcAft>
            </a:pPr>
            <a:r>
              <a:rPr lang="en-US" sz="900" dirty="0"/>
              <a:t>Any item or communication </a:t>
            </a:r>
            <a:r>
              <a:rPr lang="en-US" sz="900" dirty="0" smtClean="0"/>
              <a:t>whether in the US or to </a:t>
            </a:r>
            <a:r>
              <a:rPr lang="en-US" sz="900" dirty="0"/>
              <a:t>a foreign destination is an export.</a:t>
            </a:r>
            <a:r>
              <a:rPr lang="en-US" sz="900" dirty="0">
                <a:effectLst>
                  <a:outerShdw blurRad="38100" dist="38100" dir="2700000" algn="tl">
                    <a:srgbClr val="FFFFFF"/>
                  </a:outerShdw>
                </a:effectLst>
              </a:rPr>
              <a:t> </a:t>
            </a:r>
          </a:p>
        </p:txBody>
      </p:sp>
      <p:sp>
        <p:nvSpPr>
          <p:cNvPr id="725036" name="AutoShape 44"/>
          <p:cNvSpPr>
            <a:spLocks noChangeArrowheads="1"/>
          </p:cNvSpPr>
          <p:nvPr/>
        </p:nvSpPr>
        <p:spPr bwMode="auto">
          <a:xfrm>
            <a:off x="2257425" y="4975225"/>
            <a:ext cx="606425" cy="319088"/>
          </a:xfrm>
          <a:prstGeom prst="leftArrow">
            <a:avLst>
              <a:gd name="adj1" fmla="val 50000"/>
              <a:gd name="adj2" fmla="val 89801"/>
            </a:avLst>
          </a:prstGeom>
          <a:solidFill>
            <a:srgbClr val="FFE265"/>
          </a:solidFill>
          <a:ln w="9525">
            <a:solidFill>
              <a:srgbClr val="4D4D4D"/>
            </a:solidFill>
            <a:miter lim="800000"/>
            <a:headEnd/>
            <a:tailEnd/>
          </a:ln>
          <a:effectLst/>
        </p:spPr>
        <p:txBody>
          <a:bodyPr wrap="none" anchor="ctr"/>
          <a:lstStyle/>
          <a:p>
            <a:endParaRPr lang="en-US"/>
          </a:p>
        </p:txBody>
      </p:sp>
      <p:grpSp>
        <p:nvGrpSpPr>
          <p:cNvPr id="5" name="Group 50"/>
          <p:cNvGrpSpPr>
            <a:grpSpLocks/>
          </p:cNvGrpSpPr>
          <p:nvPr/>
        </p:nvGrpSpPr>
        <p:grpSpPr bwMode="auto">
          <a:xfrm rot="16200000">
            <a:off x="3739356" y="4901407"/>
            <a:ext cx="227013" cy="3257550"/>
            <a:chOff x="4386" y="1998"/>
            <a:chExt cx="143" cy="2052"/>
          </a:xfrm>
        </p:grpSpPr>
        <p:sp>
          <p:nvSpPr>
            <p:cNvPr id="725043" name="Rectangle 51"/>
            <p:cNvSpPr>
              <a:spLocks noChangeArrowheads="1"/>
            </p:cNvSpPr>
            <p:nvPr/>
          </p:nvSpPr>
          <p:spPr bwMode="auto">
            <a:xfrm>
              <a:off x="4391" y="3060"/>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44" name="Rectangle 52"/>
            <p:cNvSpPr>
              <a:spLocks noChangeArrowheads="1"/>
            </p:cNvSpPr>
            <p:nvPr/>
          </p:nvSpPr>
          <p:spPr bwMode="auto">
            <a:xfrm>
              <a:off x="4397" y="1998"/>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45" name="Rectangle 53"/>
            <p:cNvSpPr>
              <a:spLocks noChangeArrowheads="1"/>
            </p:cNvSpPr>
            <p:nvPr/>
          </p:nvSpPr>
          <p:spPr bwMode="auto">
            <a:xfrm>
              <a:off x="4396" y="2175"/>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46" name="Rectangle 54"/>
            <p:cNvSpPr>
              <a:spLocks noChangeArrowheads="1"/>
            </p:cNvSpPr>
            <p:nvPr/>
          </p:nvSpPr>
          <p:spPr bwMode="auto">
            <a:xfrm>
              <a:off x="4395" y="2352"/>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47" name="Rectangle 55"/>
            <p:cNvSpPr>
              <a:spLocks noChangeArrowheads="1"/>
            </p:cNvSpPr>
            <p:nvPr/>
          </p:nvSpPr>
          <p:spPr bwMode="auto">
            <a:xfrm>
              <a:off x="4394" y="2529"/>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48" name="Rectangle 56"/>
            <p:cNvSpPr>
              <a:spLocks noChangeArrowheads="1"/>
            </p:cNvSpPr>
            <p:nvPr/>
          </p:nvSpPr>
          <p:spPr bwMode="auto">
            <a:xfrm>
              <a:off x="4393" y="2706"/>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49" name="Rectangle 57"/>
            <p:cNvSpPr>
              <a:spLocks noChangeArrowheads="1"/>
            </p:cNvSpPr>
            <p:nvPr/>
          </p:nvSpPr>
          <p:spPr bwMode="auto">
            <a:xfrm>
              <a:off x="4392" y="2883"/>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50" name="Rectangle 58"/>
            <p:cNvSpPr>
              <a:spLocks noChangeArrowheads="1"/>
            </p:cNvSpPr>
            <p:nvPr/>
          </p:nvSpPr>
          <p:spPr bwMode="auto">
            <a:xfrm>
              <a:off x="4390" y="3237"/>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51" name="Rectangle 59"/>
            <p:cNvSpPr>
              <a:spLocks noChangeArrowheads="1"/>
            </p:cNvSpPr>
            <p:nvPr/>
          </p:nvSpPr>
          <p:spPr bwMode="auto">
            <a:xfrm>
              <a:off x="4389" y="3414"/>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52" name="Rectangle 60"/>
            <p:cNvSpPr>
              <a:spLocks noChangeArrowheads="1"/>
            </p:cNvSpPr>
            <p:nvPr/>
          </p:nvSpPr>
          <p:spPr bwMode="auto">
            <a:xfrm>
              <a:off x="4388" y="3591"/>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53" name="Rectangle 61"/>
            <p:cNvSpPr>
              <a:spLocks noChangeArrowheads="1"/>
            </p:cNvSpPr>
            <p:nvPr/>
          </p:nvSpPr>
          <p:spPr bwMode="auto">
            <a:xfrm>
              <a:off x="4387" y="3768"/>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54" name="Rectangle 62"/>
            <p:cNvSpPr>
              <a:spLocks noChangeArrowheads="1"/>
            </p:cNvSpPr>
            <p:nvPr/>
          </p:nvSpPr>
          <p:spPr bwMode="auto">
            <a:xfrm>
              <a:off x="4386" y="3945"/>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grpSp>
      <p:sp>
        <p:nvSpPr>
          <p:cNvPr id="725064" name="Rectangle 72"/>
          <p:cNvSpPr>
            <a:spLocks noChangeArrowheads="1"/>
          </p:cNvSpPr>
          <p:nvPr/>
        </p:nvSpPr>
        <p:spPr bwMode="auto">
          <a:xfrm>
            <a:off x="2479675" y="6007100"/>
            <a:ext cx="1522413" cy="727075"/>
          </a:xfrm>
          <a:prstGeom prst="rect">
            <a:avLst/>
          </a:prstGeom>
          <a:gradFill rotWithShape="1">
            <a:gsLst>
              <a:gs pos="0">
                <a:srgbClr val="C8FFC5">
                  <a:gamma/>
                  <a:shade val="46275"/>
                  <a:invGamma/>
                </a:srgbClr>
              </a:gs>
              <a:gs pos="100000">
                <a:srgbClr val="C8FFC5"/>
              </a:gs>
            </a:gsLst>
            <a:path path="shape">
              <a:fillToRect l="50000" t="50000" r="50000" b="50000"/>
            </a:path>
          </a:gradFill>
          <a:ln w="9525">
            <a:solidFill>
              <a:schemeClr val="tx1"/>
            </a:solidFill>
            <a:miter lim="800000"/>
            <a:headEnd/>
            <a:tailEnd/>
          </a:ln>
          <a:effectLst>
            <a:outerShdw dist="35921" dir="2700000" algn="ctr" rotWithShape="0">
              <a:schemeClr val="bg2"/>
            </a:outerShdw>
          </a:effectLst>
        </p:spPr>
        <p:txBody>
          <a:bodyPr wrap="none" anchor="ctr"/>
          <a:lstStyle/>
          <a:p>
            <a:pPr algn="l">
              <a:lnSpc>
                <a:spcPct val="100000"/>
              </a:lnSpc>
              <a:spcAft>
                <a:spcPct val="0"/>
              </a:spcAft>
              <a:buFontTx/>
              <a:buChar char="•"/>
            </a:pPr>
            <a:r>
              <a:rPr lang="en-US" sz="1000" dirty="0"/>
              <a:t> Entity List</a:t>
            </a:r>
          </a:p>
          <a:p>
            <a:pPr algn="l">
              <a:lnSpc>
                <a:spcPct val="100000"/>
              </a:lnSpc>
              <a:spcAft>
                <a:spcPct val="0"/>
              </a:spcAft>
              <a:buFontTx/>
              <a:buChar char="•"/>
            </a:pPr>
            <a:r>
              <a:rPr lang="en-US" sz="1000" dirty="0"/>
              <a:t> Designated Nationals</a:t>
            </a:r>
          </a:p>
          <a:p>
            <a:pPr algn="l">
              <a:lnSpc>
                <a:spcPct val="100000"/>
              </a:lnSpc>
              <a:spcAft>
                <a:spcPct val="0"/>
              </a:spcAft>
              <a:buFontTx/>
              <a:buChar char="•"/>
            </a:pPr>
            <a:r>
              <a:rPr lang="en-US" sz="1000" dirty="0"/>
              <a:t> Blocked persons</a:t>
            </a:r>
          </a:p>
          <a:p>
            <a:pPr algn="l">
              <a:lnSpc>
                <a:spcPct val="100000"/>
              </a:lnSpc>
              <a:spcAft>
                <a:spcPct val="0"/>
              </a:spcAft>
              <a:buFontTx/>
              <a:buChar char="•"/>
            </a:pPr>
            <a:r>
              <a:rPr lang="en-US" sz="1000" dirty="0"/>
              <a:t> Unverified List</a:t>
            </a:r>
          </a:p>
          <a:p>
            <a:pPr algn="l">
              <a:lnSpc>
                <a:spcPct val="100000"/>
              </a:lnSpc>
              <a:spcAft>
                <a:spcPct val="0"/>
              </a:spcAft>
              <a:buFontTx/>
              <a:buChar char="•"/>
            </a:pPr>
            <a:r>
              <a:rPr lang="en-US" sz="1000" dirty="0"/>
              <a:t> Denied Persons</a:t>
            </a:r>
          </a:p>
        </p:txBody>
      </p:sp>
      <p:sp>
        <p:nvSpPr>
          <p:cNvPr id="725065" name="AutoShape 73"/>
          <p:cNvSpPr>
            <a:spLocks noChangeArrowheads="1"/>
          </p:cNvSpPr>
          <p:nvPr/>
        </p:nvSpPr>
        <p:spPr bwMode="auto">
          <a:xfrm>
            <a:off x="1390650" y="6326188"/>
            <a:ext cx="723900" cy="419100"/>
          </a:xfrm>
          <a:prstGeom prst="leftArrow">
            <a:avLst>
              <a:gd name="adj1" fmla="val 52278"/>
              <a:gd name="adj2" fmla="val 110649"/>
            </a:avLst>
          </a:prstGeom>
          <a:solidFill>
            <a:srgbClr val="FFE265"/>
          </a:solidFill>
          <a:ln w="9525">
            <a:solidFill>
              <a:srgbClr val="4D4D4D"/>
            </a:solidFill>
            <a:miter lim="800000"/>
            <a:headEnd/>
            <a:tailEnd/>
          </a:ln>
          <a:effectLst/>
        </p:spPr>
        <p:txBody>
          <a:bodyPr wrap="none" anchor="ctr"/>
          <a:lstStyle/>
          <a:p>
            <a:endParaRPr lang="en-US"/>
          </a:p>
        </p:txBody>
      </p:sp>
      <p:grpSp>
        <p:nvGrpSpPr>
          <p:cNvPr id="6" name="Group 88"/>
          <p:cNvGrpSpPr>
            <a:grpSpLocks/>
          </p:cNvGrpSpPr>
          <p:nvPr/>
        </p:nvGrpSpPr>
        <p:grpSpPr bwMode="auto">
          <a:xfrm rot="5400000">
            <a:off x="5760244" y="6268244"/>
            <a:ext cx="238125" cy="544513"/>
            <a:chOff x="267" y="2750"/>
            <a:chExt cx="132" cy="1344"/>
          </a:xfrm>
        </p:grpSpPr>
        <p:sp>
          <p:nvSpPr>
            <p:cNvPr id="725081" name="Rectangle 89"/>
            <p:cNvSpPr>
              <a:spLocks noChangeArrowheads="1"/>
            </p:cNvSpPr>
            <p:nvPr/>
          </p:nvSpPr>
          <p:spPr bwMode="auto">
            <a:xfrm>
              <a:off x="267" y="3104"/>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82" name="Rectangle 90"/>
            <p:cNvSpPr>
              <a:spLocks noChangeArrowheads="1"/>
            </p:cNvSpPr>
            <p:nvPr/>
          </p:nvSpPr>
          <p:spPr bwMode="auto">
            <a:xfrm>
              <a:off x="267" y="2750"/>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83" name="Rectangle 91"/>
            <p:cNvSpPr>
              <a:spLocks noChangeArrowheads="1"/>
            </p:cNvSpPr>
            <p:nvPr/>
          </p:nvSpPr>
          <p:spPr bwMode="auto">
            <a:xfrm>
              <a:off x="267" y="2927"/>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84" name="Rectangle 92"/>
            <p:cNvSpPr>
              <a:spLocks noChangeArrowheads="1"/>
            </p:cNvSpPr>
            <p:nvPr/>
          </p:nvSpPr>
          <p:spPr bwMode="auto">
            <a:xfrm>
              <a:off x="267" y="3281"/>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85" name="Rectangle 93"/>
            <p:cNvSpPr>
              <a:spLocks noChangeArrowheads="1"/>
            </p:cNvSpPr>
            <p:nvPr/>
          </p:nvSpPr>
          <p:spPr bwMode="auto">
            <a:xfrm>
              <a:off x="267" y="3458"/>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86" name="Rectangle 94"/>
            <p:cNvSpPr>
              <a:spLocks noChangeArrowheads="1"/>
            </p:cNvSpPr>
            <p:nvPr/>
          </p:nvSpPr>
          <p:spPr bwMode="auto">
            <a:xfrm>
              <a:off x="267" y="3635"/>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87" name="Rectangle 95"/>
            <p:cNvSpPr>
              <a:spLocks noChangeArrowheads="1"/>
            </p:cNvSpPr>
            <p:nvPr/>
          </p:nvSpPr>
          <p:spPr bwMode="auto">
            <a:xfrm>
              <a:off x="267" y="3812"/>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sp>
          <p:nvSpPr>
            <p:cNvPr id="725088" name="Rectangle 96"/>
            <p:cNvSpPr>
              <a:spLocks noChangeArrowheads="1"/>
            </p:cNvSpPr>
            <p:nvPr/>
          </p:nvSpPr>
          <p:spPr bwMode="auto">
            <a:xfrm>
              <a:off x="267" y="3989"/>
              <a:ext cx="132" cy="105"/>
            </a:xfrm>
            <a:prstGeom prst="rect">
              <a:avLst/>
            </a:prstGeom>
            <a:solidFill>
              <a:srgbClr val="FFE265"/>
            </a:solidFill>
            <a:ln w="9525">
              <a:solidFill>
                <a:srgbClr val="4D4D4D"/>
              </a:solidFill>
              <a:miter lim="800000"/>
              <a:headEnd/>
              <a:tailEnd/>
            </a:ln>
            <a:effectLst/>
          </p:spPr>
          <p:txBody>
            <a:bodyPr wrap="none" anchor="ctr"/>
            <a:lstStyle/>
            <a:p>
              <a:endParaRPr lang="en-US"/>
            </a:p>
          </p:txBody>
        </p:sp>
      </p:grpSp>
      <p:sp>
        <p:nvSpPr>
          <p:cNvPr id="725089" name="Rectangle 97"/>
          <p:cNvSpPr>
            <a:spLocks noChangeArrowheads="1"/>
          </p:cNvSpPr>
          <p:nvPr/>
        </p:nvSpPr>
        <p:spPr bwMode="auto">
          <a:xfrm>
            <a:off x="5534025" y="6300788"/>
            <a:ext cx="1104900" cy="412750"/>
          </a:xfrm>
          <a:prstGeom prst="rect">
            <a:avLst/>
          </a:prstGeom>
          <a:gradFill rotWithShape="1">
            <a:gsLst>
              <a:gs pos="0">
                <a:srgbClr val="C8FFC5">
                  <a:gamma/>
                  <a:shade val="46275"/>
                  <a:invGamma/>
                </a:srgbClr>
              </a:gs>
              <a:gs pos="100000">
                <a:srgbClr val="C8FFC5"/>
              </a:gs>
            </a:gsLst>
            <a:lin ang="0" scaled="1"/>
          </a:gradFill>
          <a:ln w="9525">
            <a:solidFill>
              <a:schemeClr val="tx1"/>
            </a:solidFill>
            <a:miter lim="800000"/>
            <a:headEnd/>
            <a:tailEnd/>
          </a:ln>
          <a:effectLst>
            <a:outerShdw dist="35921" dir="2700000" algn="ctr" rotWithShape="0">
              <a:schemeClr val="bg2"/>
            </a:outerShdw>
          </a:effectLst>
        </p:spPr>
        <p:txBody>
          <a:bodyPr wrap="none" anchor="ctr"/>
          <a:lstStyle/>
          <a:p>
            <a:pPr>
              <a:lnSpc>
                <a:spcPct val="100000"/>
              </a:lnSpc>
              <a:spcAft>
                <a:spcPct val="0"/>
              </a:spcAft>
            </a:pPr>
            <a:endParaRPr lang="en-US" sz="1000"/>
          </a:p>
          <a:p>
            <a:pPr>
              <a:lnSpc>
                <a:spcPct val="100000"/>
              </a:lnSpc>
              <a:spcAft>
                <a:spcPct val="0"/>
              </a:spcAft>
            </a:pPr>
            <a:r>
              <a:rPr lang="en-US" sz="1000"/>
              <a:t>Export </a:t>
            </a:r>
          </a:p>
          <a:p>
            <a:pPr>
              <a:lnSpc>
                <a:spcPct val="100000"/>
              </a:lnSpc>
              <a:spcAft>
                <a:spcPct val="0"/>
              </a:spcAft>
            </a:pPr>
            <a:r>
              <a:rPr lang="en-US" sz="1000"/>
              <a:t>Destination</a:t>
            </a:r>
          </a:p>
          <a:p>
            <a:pPr>
              <a:lnSpc>
                <a:spcPct val="100000"/>
              </a:lnSpc>
              <a:spcAft>
                <a:spcPct val="0"/>
              </a:spcAft>
            </a:pPr>
            <a:endParaRPr lang="en-US" sz="1000"/>
          </a:p>
        </p:txBody>
      </p:sp>
      <p:sp>
        <p:nvSpPr>
          <p:cNvPr id="725090" name="Text Box 98"/>
          <p:cNvSpPr txBox="1">
            <a:spLocks noChangeArrowheads="1"/>
          </p:cNvSpPr>
          <p:nvPr/>
        </p:nvSpPr>
        <p:spPr bwMode="auto">
          <a:xfrm>
            <a:off x="5348288" y="4090988"/>
            <a:ext cx="1358064" cy="584775"/>
          </a:xfrm>
          <a:prstGeom prst="rect">
            <a:avLst/>
          </a:prstGeom>
          <a:noFill/>
          <a:ln w="9525" algn="ctr">
            <a:noFill/>
            <a:miter lim="800000"/>
            <a:headEnd/>
            <a:tailEnd/>
          </a:ln>
          <a:effectLst/>
        </p:spPr>
        <p:txBody>
          <a:bodyPr wrap="none">
            <a:spAutoFit/>
          </a:bodyPr>
          <a:lstStyle/>
          <a:p>
            <a:pPr algn="ctr">
              <a:lnSpc>
                <a:spcPct val="100000"/>
              </a:lnSpc>
              <a:spcAft>
                <a:spcPct val="0"/>
              </a:spcAft>
            </a:pPr>
            <a:r>
              <a:rPr lang="en-US" sz="1600" i="1" dirty="0">
                <a:solidFill>
                  <a:srgbClr val="A50021"/>
                </a:solidFill>
              </a:rPr>
              <a:t>License </a:t>
            </a:r>
          </a:p>
          <a:p>
            <a:pPr algn="ctr">
              <a:lnSpc>
                <a:spcPct val="100000"/>
              </a:lnSpc>
              <a:spcAft>
                <a:spcPct val="0"/>
              </a:spcAft>
            </a:pPr>
            <a:r>
              <a:rPr lang="en-US" sz="1600" i="1" dirty="0">
                <a:solidFill>
                  <a:srgbClr val="A50021"/>
                </a:solidFill>
              </a:rPr>
              <a:t>Requirement</a:t>
            </a:r>
          </a:p>
        </p:txBody>
      </p:sp>
      <p:sp>
        <p:nvSpPr>
          <p:cNvPr id="725098" name="AutoShape 106"/>
          <p:cNvSpPr>
            <a:spLocks noChangeArrowheads="1"/>
          </p:cNvSpPr>
          <p:nvPr/>
        </p:nvSpPr>
        <p:spPr bwMode="auto">
          <a:xfrm>
            <a:off x="5667375" y="4899025"/>
            <a:ext cx="774700" cy="857250"/>
          </a:xfrm>
          <a:prstGeom prst="foldedCorner">
            <a:avLst>
              <a:gd name="adj" fmla="val 12500"/>
            </a:avLst>
          </a:prstGeom>
          <a:gradFill rotWithShape="1">
            <a:gsLst>
              <a:gs pos="0">
                <a:srgbClr val="C8FFC5"/>
              </a:gs>
              <a:gs pos="100000">
                <a:srgbClr val="C8FFC5">
                  <a:gamma/>
                  <a:shade val="46275"/>
                  <a:invGamma/>
                </a:srgbClr>
              </a:gs>
            </a:gsLst>
            <a:lin ang="2700000" scaled="1"/>
          </a:gradFill>
          <a:ln w="9525">
            <a:solidFill>
              <a:schemeClr val="tx1"/>
            </a:solidFill>
            <a:round/>
            <a:headEnd/>
            <a:tailEnd/>
          </a:ln>
          <a:effectLst/>
        </p:spPr>
        <p:txBody>
          <a:bodyPr wrap="none" anchor="ctr"/>
          <a:lstStyle/>
          <a:p>
            <a:pPr algn="ctr">
              <a:lnSpc>
                <a:spcPct val="100000"/>
              </a:lnSpc>
              <a:spcAft>
                <a:spcPct val="0"/>
              </a:spcAft>
            </a:pPr>
            <a:r>
              <a:rPr lang="en-US" sz="1000" dirty="0"/>
              <a:t>License </a:t>
            </a:r>
          </a:p>
          <a:p>
            <a:pPr algn="ctr">
              <a:lnSpc>
                <a:spcPct val="100000"/>
              </a:lnSpc>
              <a:spcAft>
                <a:spcPct val="0"/>
              </a:spcAft>
            </a:pPr>
            <a:r>
              <a:rPr lang="en-US" sz="1000" dirty="0"/>
              <a:t>Required</a:t>
            </a:r>
          </a:p>
          <a:p>
            <a:pPr algn="ctr">
              <a:lnSpc>
                <a:spcPct val="100000"/>
              </a:lnSpc>
              <a:spcAft>
                <a:spcPct val="0"/>
              </a:spcAft>
            </a:pPr>
            <a:r>
              <a:rPr lang="en-US" sz="1000" dirty="0"/>
              <a:t>(Re-export)</a:t>
            </a:r>
          </a:p>
          <a:p>
            <a:pPr algn="ctr">
              <a:lnSpc>
                <a:spcPct val="100000"/>
              </a:lnSpc>
              <a:spcAft>
                <a:spcPct val="0"/>
              </a:spcAft>
            </a:pPr>
            <a:r>
              <a:rPr lang="en-US" sz="1000" dirty="0"/>
              <a:t>(USML)</a:t>
            </a:r>
          </a:p>
        </p:txBody>
      </p:sp>
      <p:sp>
        <p:nvSpPr>
          <p:cNvPr id="725099" name="AutoShape 107"/>
          <p:cNvSpPr>
            <a:spLocks noChangeArrowheads="1"/>
          </p:cNvSpPr>
          <p:nvPr/>
        </p:nvSpPr>
        <p:spPr bwMode="auto">
          <a:xfrm>
            <a:off x="4737100" y="4914900"/>
            <a:ext cx="725488" cy="882650"/>
          </a:xfrm>
          <a:prstGeom prst="foldedCorner">
            <a:avLst>
              <a:gd name="adj" fmla="val 12500"/>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0"/>
          </a:gradFill>
          <a:ln w="9525">
            <a:solidFill>
              <a:schemeClr val="tx1"/>
            </a:solidFill>
            <a:round/>
            <a:headEnd/>
            <a:tailEnd/>
          </a:ln>
          <a:effectLst/>
        </p:spPr>
        <p:txBody>
          <a:bodyPr wrap="none" anchor="ctr"/>
          <a:lstStyle/>
          <a:p>
            <a:pPr>
              <a:lnSpc>
                <a:spcPct val="100000"/>
              </a:lnSpc>
              <a:spcAft>
                <a:spcPct val="0"/>
              </a:spcAft>
            </a:pPr>
            <a:r>
              <a:rPr lang="en-US" sz="1000" dirty="0"/>
              <a:t>License</a:t>
            </a:r>
          </a:p>
          <a:p>
            <a:pPr>
              <a:lnSpc>
                <a:spcPct val="100000"/>
              </a:lnSpc>
              <a:spcAft>
                <a:spcPct val="0"/>
              </a:spcAft>
            </a:pPr>
            <a:r>
              <a:rPr lang="en-US" sz="1000" dirty="0" smtClean="0"/>
              <a:t>Exemption</a:t>
            </a:r>
          </a:p>
          <a:p>
            <a:pPr>
              <a:lnSpc>
                <a:spcPct val="100000"/>
              </a:lnSpc>
              <a:spcAft>
                <a:spcPct val="0"/>
              </a:spcAft>
            </a:pPr>
            <a:r>
              <a:rPr lang="en-US" sz="1000" dirty="0" smtClean="0"/>
              <a:t>Or </a:t>
            </a:r>
          </a:p>
          <a:p>
            <a:pPr>
              <a:lnSpc>
                <a:spcPct val="100000"/>
              </a:lnSpc>
              <a:spcAft>
                <a:spcPct val="0"/>
              </a:spcAft>
            </a:pPr>
            <a:r>
              <a:rPr lang="en-US" sz="1000" dirty="0" smtClean="0"/>
              <a:t>Exception</a:t>
            </a:r>
            <a:endParaRPr lang="en-US" sz="1000" dirty="0"/>
          </a:p>
        </p:txBody>
      </p:sp>
      <p:sp>
        <p:nvSpPr>
          <p:cNvPr id="725100" name="AutoShape 108"/>
          <p:cNvSpPr>
            <a:spLocks noChangeArrowheads="1"/>
          </p:cNvSpPr>
          <p:nvPr/>
        </p:nvSpPr>
        <p:spPr bwMode="auto">
          <a:xfrm>
            <a:off x="6840538" y="4927600"/>
            <a:ext cx="755650" cy="790575"/>
          </a:xfrm>
          <a:prstGeom prst="foldedCorner">
            <a:avLst>
              <a:gd name="adj" fmla="val 12500"/>
            </a:avLst>
          </a:prstGeom>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ln w="9525">
            <a:solidFill>
              <a:schemeClr val="tx1"/>
            </a:solidFill>
            <a:round/>
            <a:headEnd/>
            <a:tailEnd/>
          </a:ln>
          <a:effectLst/>
        </p:spPr>
        <p:txBody>
          <a:bodyPr wrap="none" anchor="ctr"/>
          <a:lstStyle/>
          <a:p>
            <a:pPr>
              <a:lnSpc>
                <a:spcPct val="100000"/>
              </a:lnSpc>
              <a:spcAft>
                <a:spcPct val="0"/>
              </a:spcAft>
            </a:pPr>
            <a:r>
              <a:rPr lang="en-US" sz="1000" dirty="0"/>
              <a:t>No License </a:t>
            </a:r>
          </a:p>
          <a:p>
            <a:pPr>
              <a:lnSpc>
                <a:spcPct val="100000"/>
              </a:lnSpc>
              <a:spcAft>
                <a:spcPct val="0"/>
              </a:spcAft>
            </a:pPr>
            <a:r>
              <a:rPr lang="en-US" sz="1000" dirty="0"/>
              <a:t>Required</a:t>
            </a:r>
          </a:p>
          <a:p>
            <a:pPr>
              <a:lnSpc>
                <a:spcPct val="100000"/>
              </a:lnSpc>
              <a:spcAft>
                <a:spcPct val="0"/>
              </a:spcAft>
            </a:pPr>
            <a:r>
              <a:rPr lang="en-US" sz="1000" dirty="0"/>
              <a:t>(NLR)</a:t>
            </a:r>
          </a:p>
        </p:txBody>
      </p:sp>
      <p:sp>
        <p:nvSpPr>
          <p:cNvPr id="725110" name="Rectangle 118"/>
          <p:cNvSpPr>
            <a:spLocks noChangeArrowheads="1"/>
          </p:cNvSpPr>
          <p:nvPr/>
        </p:nvSpPr>
        <p:spPr bwMode="auto">
          <a:xfrm>
            <a:off x="1752600" y="2306638"/>
            <a:ext cx="2733675" cy="1817687"/>
          </a:xfrm>
          <a:prstGeom prst="rect">
            <a:avLst/>
          </a:prstGeom>
          <a:gradFill rotWithShape="1">
            <a:gsLst>
              <a:gs pos="0">
                <a:srgbClr val="CCCC00"/>
              </a:gs>
              <a:gs pos="100000">
                <a:srgbClr val="F2EC00"/>
              </a:gs>
            </a:gsLst>
            <a:lin ang="5400000" scaled="1"/>
          </a:gradFill>
          <a:ln w="9525">
            <a:solidFill>
              <a:schemeClr val="tx1"/>
            </a:solidFill>
            <a:miter lim="800000"/>
            <a:headEnd/>
            <a:tailEnd/>
          </a:ln>
          <a:effectLst/>
        </p:spPr>
        <p:txBody>
          <a:bodyPr anchor="t" anchorCtr="0"/>
          <a:lstStyle/>
          <a:p>
            <a:pPr marL="342900" indent="-342900">
              <a:lnSpc>
                <a:spcPct val="100000"/>
              </a:lnSpc>
              <a:spcAft>
                <a:spcPct val="0"/>
              </a:spcAft>
            </a:pPr>
            <a:r>
              <a:rPr lang="en-US" sz="800" u="sng" dirty="0"/>
              <a:t>10 Categories</a:t>
            </a:r>
          </a:p>
          <a:p>
            <a:pPr marL="342900" indent="-342900">
              <a:lnSpc>
                <a:spcPct val="100000"/>
              </a:lnSpc>
              <a:spcAft>
                <a:spcPct val="0"/>
              </a:spcAft>
            </a:pPr>
            <a:endParaRPr lang="en-US" sz="800" b="0" dirty="0"/>
          </a:p>
          <a:p>
            <a:pPr marL="342900" indent="-342900" algn="l">
              <a:lnSpc>
                <a:spcPct val="100000"/>
              </a:lnSpc>
              <a:spcAft>
                <a:spcPct val="0"/>
              </a:spcAft>
            </a:pPr>
            <a:r>
              <a:rPr lang="en-US" sz="800" b="0" dirty="0"/>
              <a:t>0 = Nuclear materials, facilities and equipment (and miscellaneous items)</a:t>
            </a:r>
          </a:p>
          <a:p>
            <a:pPr marL="342900" indent="-342900" algn="l">
              <a:lnSpc>
                <a:spcPct val="100000"/>
              </a:lnSpc>
              <a:spcAft>
                <a:spcPct val="0"/>
              </a:spcAft>
            </a:pPr>
            <a:r>
              <a:rPr lang="en-US" sz="800" b="0" dirty="0"/>
              <a:t>1 = Materials, Chemicals, Microorganisms and Toxins</a:t>
            </a:r>
          </a:p>
          <a:p>
            <a:pPr marL="342900" indent="-342900" algn="l">
              <a:lnSpc>
                <a:spcPct val="100000"/>
              </a:lnSpc>
              <a:spcAft>
                <a:spcPct val="0"/>
              </a:spcAft>
            </a:pPr>
            <a:r>
              <a:rPr lang="en-US" sz="800" b="0" dirty="0"/>
              <a:t>2 = Materials Processing</a:t>
            </a:r>
          </a:p>
          <a:p>
            <a:pPr marL="342900" indent="-342900" algn="l">
              <a:lnSpc>
                <a:spcPct val="100000"/>
              </a:lnSpc>
              <a:spcAft>
                <a:spcPct val="0"/>
              </a:spcAft>
            </a:pPr>
            <a:r>
              <a:rPr lang="en-US" sz="800" b="0" dirty="0"/>
              <a:t>3 = Electronics</a:t>
            </a:r>
          </a:p>
          <a:p>
            <a:pPr marL="342900" indent="-342900" algn="l">
              <a:lnSpc>
                <a:spcPct val="100000"/>
              </a:lnSpc>
              <a:spcAft>
                <a:spcPct val="0"/>
              </a:spcAft>
            </a:pPr>
            <a:r>
              <a:rPr lang="en-US" sz="800" b="0" dirty="0"/>
              <a:t>4 = Computers</a:t>
            </a:r>
          </a:p>
          <a:p>
            <a:pPr marL="342900" indent="-342900" algn="l">
              <a:lnSpc>
                <a:spcPct val="100000"/>
              </a:lnSpc>
              <a:spcAft>
                <a:spcPct val="0"/>
              </a:spcAft>
            </a:pPr>
            <a:r>
              <a:rPr lang="en-US" sz="800" b="0" dirty="0"/>
              <a:t>5 = Telecommunications and Information Security</a:t>
            </a:r>
          </a:p>
          <a:p>
            <a:pPr marL="342900" indent="-342900" algn="l">
              <a:lnSpc>
                <a:spcPct val="100000"/>
              </a:lnSpc>
              <a:spcAft>
                <a:spcPct val="0"/>
              </a:spcAft>
            </a:pPr>
            <a:r>
              <a:rPr lang="en-US" sz="800" b="0" dirty="0"/>
              <a:t>6 = Sensors and Lasers</a:t>
            </a:r>
          </a:p>
          <a:p>
            <a:pPr marL="342900" indent="-342900" algn="l">
              <a:lnSpc>
                <a:spcPct val="100000"/>
              </a:lnSpc>
              <a:spcAft>
                <a:spcPct val="0"/>
              </a:spcAft>
            </a:pPr>
            <a:r>
              <a:rPr lang="en-US" sz="800" b="0" dirty="0"/>
              <a:t>7 = Navigation and Avionics</a:t>
            </a:r>
          </a:p>
          <a:p>
            <a:pPr marL="342900" indent="-342900" algn="l">
              <a:lnSpc>
                <a:spcPct val="100000"/>
              </a:lnSpc>
              <a:spcAft>
                <a:spcPct val="0"/>
              </a:spcAft>
            </a:pPr>
            <a:r>
              <a:rPr lang="en-US" sz="800" b="0" dirty="0"/>
              <a:t>8 = Marine</a:t>
            </a:r>
          </a:p>
          <a:p>
            <a:pPr marL="342900" indent="-342900" algn="l">
              <a:lnSpc>
                <a:spcPct val="100000"/>
              </a:lnSpc>
              <a:spcAft>
                <a:spcPct val="0"/>
              </a:spcAft>
            </a:pPr>
            <a:r>
              <a:rPr lang="en-US" sz="800" b="0" dirty="0"/>
              <a:t>9 = Propulsion Systems, Space Vehicles, and Related</a:t>
            </a:r>
          </a:p>
          <a:p>
            <a:pPr marL="342900" indent="-342900" algn="l">
              <a:lnSpc>
                <a:spcPct val="100000"/>
              </a:lnSpc>
              <a:spcAft>
                <a:spcPct val="0"/>
              </a:spcAft>
            </a:pPr>
            <a:r>
              <a:rPr lang="en-US" sz="800" b="0" dirty="0"/>
              <a:t>Equipment</a:t>
            </a:r>
          </a:p>
        </p:txBody>
      </p:sp>
      <p:sp>
        <p:nvSpPr>
          <p:cNvPr id="725111" name="Rectangle 119"/>
          <p:cNvSpPr>
            <a:spLocks noChangeArrowheads="1"/>
          </p:cNvSpPr>
          <p:nvPr/>
        </p:nvSpPr>
        <p:spPr bwMode="auto">
          <a:xfrm>
            <a:off x="4673600" y="2428875"/>
            <a:ext cx="1270000" cy="1690688"/>
          </a:xfrm>
          <a:prstGeom prst="rect">
            <a:avLst/>
          </a:prstGeom>
          <a:gradFill rotWithShape="1">
            <a:gsLst>
              <a:gs pos="0">
                <a:srgbClr val="CCCC00"/>
              </a:gs>
              <a:gs pos="100000">
                <a:srgbClr val="F2EC00"/>
              </a:gs>
            </a:gsLst>
            <a:lin ang="5400000" scaled="1"/>
          </a:gradFill>
          <a:ln w="9525" algn="ctr">
            <a:solidFill>
              <a:schemeClr val="tx1"/>
            </a:solidFill>
            <a:miter lim="800000"/>
            <a:headEnd/>
            <a:tailEnd/>
          </a:ln>
          <a:effectLst/>
        </p:spPr>
        <p:txBody>
          <a:bodyPr tIns="0" bIns="0" anchor="t" anchorCtr="0"/>
          <a:lstStyle/>
          <a:p>
            <a:pPr marL="342900" indent="-342900">
              <a:lnSpc>
                <a:spcPct val="100000"/>
              </a:lnSpc>
              <a:spcAft>
                <a:spcPct val="0"/>
              </a:spcAft>
            </a:pPr>
            <a:endParaRPr lang="en-US" sz="800" dirty="0" smtClean="0"/>
          </a:p>
          <a:p>
            <a:pPr marL="342900" indent="-342900">
              <a:lnSpc>
                <a:spcPct val="100000"/>
              </a:lnSpc>
              <a:spcAft>
                <a:spcPct val="0"/>
              </a:spcAft>
            </a:pPr>
            <a:r>
              <a:rPr lang="en-US" sz="800" u="sng" dirty="0" smtClean="0"/>
              <a:t>5 </a:t>
            </a:r>
            <a:r>
              <a:rPr lang="en-US" sz="800" u="sng" dirty="0"/>
              <a:t>Product Groups</a:t>
            </a:r>
          </a:p>
          <a:p>
            <a:pPr marL="342900" indent="-342900">
              <a:lnSpc>
                <a:spcPct val="100000"/>
              </a:lnSpc>
              <a:spcAft>
                <a:spcPct val="0"/>
              </a:spcAft>
            </a:pPr>
            <a:endParaRPr lang="en-US" sz="800" dirty="0"/>
          </a:p>
          <a:p>
            <a:pPr marL="342900" indent="-342900" algn="l">
              <a:lnSpc>
                <a:spcPct val="100000"/>
              </a:lnSpc>
              <a:spcAft>
                <a:spcPct val="0"/>
              </a:spcAft>
              <a:buFontTx/>
              <a:buAutoNum type="alphaUcPeriod"/>
            </a:pPr>
            <a:r>
              <a:rPr lang="en-US" sz="800" b="0" dirty="0"/>
              <a:t>Systems, Equipment and Components</a:t>
            </a:r>
          </a:p>
          <a:p>
            <a:pPr marL="342900" indent="-342900" algn="l">
              <a:lnSpc>
                <a:spcPct val="100000"/>
              </a:lnSpc>
              <a:spcAft>
                <a:spcPct val="0"/>
              </a:spcAft>
              <a:buFontTx/>
              <a:buAutoNum type="alphaUcPeriod"/>
            </a:pPr>
            <a:r>
              <a:rPr lang="en-US" sz="800" b="0" dirty="0"/>
              <a:t>Test, Inspection and Production Equipment</a:t>
            </a:r>
          </a:p>
          <a:p>
            <a:pPr marL="342900" indent="-342900" algn="l">
              <a:lnSpc>
                <a:spcPct val="100000"/>
              </a:lnSpc>
              <a:spcAft>
                <a:spcPct val="0"/>
              </a:spcAft>
              <a:buFontTx/>
              <a:buAutoNum type="alphaUcPeriod"/>
            </a:pPr>
            <a:r>
              <a:rPr lang="en-US" sz="800" b="0" dirty="0"/>
              <a:t>Material</a:t>
            </a:r>
          </a:p>
          <a:p>
            <a:pPr marL="342900" indent="-342900" algn="l">
              <a:lnSpc>
                <a:spcPct val="100000"/>
              </a:lnSpc>
              <a:spcAft>
                <a:spcPct val="0"/>
              </a:spcAft>
              <a:buFontTx/>
              <a:buAutoNum type="alphaUcPeriod"/>
            </a:pPr>
            <a:r>
              <a:rPr lang="en-US" sz="800" b="0" dirty="0"/>
              <a:t>Software</a:t>
            </a:r>
          </a:p>
          <a:p>
            <a:pPr marL="342900" indent="-342900" algn="l">
              <a:lnSpc>
                <a:spcPct val="100000"/>
              </a:lnSpc>
              <a:spcAft>
                <a:spcPct val="0"/>
              </a:spcAft>
              <a:buFontTx/>
              <a:buAutoNum type="alphaUcPeriod"/>
            </a:pPr>
            <a:r>
              <a:rPr lang="en-US" sz="800" b="0" dirty="0"/>
              <a:t>Technology</a:t>
            </a:r>
          </a:p>
        </p:txBody>
      </p:sp>
      <p:sp>
        <p:nvSpPr>
          <p:cNvPr id="725117" name="Rectangle 125"/>
          <p:cNvSpPr>
            <a:spLocks noChangeArrowheads="1"/>
          </p:cNvSpPr>
          <p:nvPr/>
        </p:nvSpPr>
        <p:spPr bwMode="auto">
          <a:xfrm>
            <a:off x="7353300" y="2257425"/>
            <a:ext cx="1600199" cy="1885949"/>
          </a:xfrm>
          <a:prstGeom prst="rect">
            <a:avLst/>
          </a:prstGeom>
          <a:gradFill rotWithShape="1">
            <a:gsLst>
              <a:gs pos="0">
                <a:srgbClr val="CCCC00"/>
              </a:gs>
              <a:gs pos="100000">
                <a:srgbClr val="F2EC00"/>
              </a:gs>
            </a:gsLst>
            <a:lin ang="5400000" scaled="1"/>
          </a:gradFill>
          <a:ln w="9525">
            <a:solidFill>
              <a:schemeClr val="tx1"/>
            </a:solidFill>
            <a:miter lim="800000"/>
            <a:headEnd/>
            <a:tailEnd/>
          </a:ln>
          <a:effectLst/>
        </p:spPr>
        <p:txBody>
          <a:bodyPr anchor="ctr"/>
          <a:lstStyle/>
          <a:p>
            <a:pPr algn="l">
              <a:lnSpc>
                <a:spcPct val="100000"/>
              </a:lnSpc>
              <a:spcAft>
                <a:spcPct val="0"/>
              </a:spcAft>
              <a:buFontTx/>
              <a:buChar char="•"/>
            </a:pPr>
            <a:r>
              <a:rPr lang="en-US" sz="800" dirty="0"/>
              <a:t>TAA (Technical Assistant Agreements)</a:t>
            </a:r>
          </a:p>
          <a:p>
            <a:pPr algn="l">
              <a:lnSpc>
                <a:spcPct val="100000"/>
              </a:lnSpc>
              <a:spcAft>
                <a:spcPct val="0"/>
              </a:spcAft>
              <a:buFontTx/>
              <a:buChar char="•"/>
            </a:pPr>
            <a:r>
              <a:rPr lang="en-US" sz="800" dirty="0"/>
              <a:t> MLA (Manufacturing Licensing Agreements</a:t>
            </a:r>
          </a:p>
          <a:p>
            <a:pPr algn="l">
              <a:lnSpc>
                <a:spcPct val="100000"/>
              </a:lnSpc>
              <a:spcAft>
                <a:spcPct val="0"/>
              </a:spcAft>
              <a:buFontTx/>
              <a:buChar char="•"/>
            </a:pPr>
            <a:r>
              <a:rPr lang="en-US" sz="800" dirty="0"/>
              <a:t> DSP-5 Permanent Export</a:t>
            </a:r>
          </a:p>
          <a:p>
            <a:pPr algn="l">
              <a:lnSpc>
                <a:spcPct val="100000"/>
              </a:lnSpc>
              <a:spcAft>
                <a:spcPct val="0"/>
              </a:spcAft>
              <a:buFontTx/>
              <a:buChar char="•"/>
            </a:pPr>
            <a:r>
              <a:rPr lang="en-US" sz="800" dirty="0"/>
              <a:t> DSP-61 Temporary Import</a:t>
            </a:r>
          </a:p>
          <a:p>
            <a:pPr algn="l">
              <a:lnSpc>
                <a:spcPct val="100000"/>
              </a:lnSpc>
              <a:spcAft>
                <a:spcPct val="0"/>
              </a:spcAft>
              <a:buFontTx/>
              <a:buChar char="•"/>
            </a:pPr>
            <a:r>
              <a:rPr lang="en-US" sz="800" dirty="0"/>
              <a:t> DSP-73 Temporary Export</a:t>
            </a:r>
          </a:p>
          <a:p>
            <a:pPr algn="l">
              <a:lnSpc>
                <a:spcPct val="100000"/>
              </a:lnSpc>
              <a:spcAft>
                <a:spcPct val="0"/>
              </a:spcAft>
              <a:buFontTx/>
              <a:buChar char="•"/>
            </a:pPr>
            <a:r>
              <a:rPr lang="en-US" sz="800" dirty="0"/>
              <a:t> DSP-85 Permanent / Temporary Export of Classified Information</a:t>
            </a:r>
          </a:p>
          <a:p>
            <a:pPr algn="l">
              <a:lnSpc>
                <a:spcPct val="100000"/>
              </a:lnSpc>
              <a:spcAft>
                <a:spcPct val="0"/>
              </a:spcAft>
              <a:buFontTx/>
              <a:buChar char="•"/>
            </a:pPr>
            <a:r>
              <a:rPr lang="en-US" sz="800" dirty="0"/>
              <a:t> DSP-94 Foreign Military Sales</a:t>
            </a:r>
          </a:p>
          <a:p>
            <a:pPr algn="l">
              <a:lnSpc>
                <a:spcPct val="100000"/>
              </a:lnSpc>
              <a:spcAft>
                <a:spcPct val="0"/>
              </a:spcAft>
              <a:buFontTx/>
              <a:buChar char="•"/>
            </a:pPr>
            <a:r>
              <a:rPr lang="en-US" sz="800" dirty="0"/>
              <a:t> DSP-5 Foreign National Worker License</a:t>
            </a:r>
          </a:p>
        </p:txBody>
      </p:sp>
      <p:sp>
        <p:nvSpPr>
          <p:cNvPr id="725122" name="Text Box 130"/>
          <p:cNvSpPr txBox="1">
            <a:spLocks noChangeArrowheads="1"/>
          </p:cNvSpPr>
          <p:nvPr/>
        </p:nvSpPr>
        <p:spPr bwMode="auto">
          <a:xfrm>
            <a:off x="1757363" y="2039938"/>
            <a:ext cx="2738437" cy="254000"/>
          </a:xfrm>
          <a:prstGeom prst="rect">
            <a:avLst/>
          </a:prstGeom>
          <a:gradFill rotWithShape="1">
            <a:gsLst>
              <a:gs pos="0">
                <a:srgbClr val="99FF66"/>
              </a:gs>
              <a:gs pos="100000">
                <a:srgbClr val="99FF66">
                  <a:gamma/>
                  <a:shade val="46275"/>
                  <a:invGamma/>
                </a:srgbClr>
              </a:gs>
            </a:gsLst>
            <a:lin ang="5400000" scaled="1"/>
          </a:gradFill>
          <a:ln w="9525">
            <a:solidFill>
              <a:schemeClr val="accent2"/>
            </a:solidFill>
            <a:prstDash val="dashDot"/>
            <a:miter lim="800000"/>
            <a:headEnd/>
            <a:tailEnd/>
          </a:ln>
          <a:effectLst/>
        </p:spPr>
        <p:txBody>
          <a:bodyPr wrap="square">
            <a:spAutoFit/>
          </a:bodyPr>
          <a:lstStyle/>
          <a:p>
            <a:pPr algn="l">
              <a:lnSpc>
                <a:spcPct val="100000"/>
              </a:lnSpc>
              <a:spcAft>
                <a:spcPct val="0"/>
              </a:spcAft>
            </a:pPr>
            <a:r>
              <a:rPr lang="en-US" sz="1000" dirty="0"/>
              <a:t>CONTROL CATEGORY</a:t>
            </a:r>
          </a:p>
        </p:txBody>
      </p:sp>
      <p:sp>
        <p:nvSpPr>
          <p:cNvPr id="725123" name="Text Box 131"/>
          <p:cNvSpPr txBox="1">
            <a:spLocks noChangeArrowheads="1"/>
          </p:cNvSpPr>
          <p:nvPr/>
        </p:nvSpPr>
        <p:spPr bwMode="auto">
          <a:xfrm>
            <a:off x="4676775" y="2028825"/>
            <a:ext cx="1276350" cy="400110"/>
          </a:xfrm>
          <a:prstGeom prst="rect">
            <a:avLst/>
          </a:prstGeom>
          <a:gradFill rotWithShape="1">
            <a:gsLst>
              <a:gs pos="0">
                <a:srgbClr val="99FF66"/>
              </a:gs>
              <a:gs pos="100000">
                <a:srgbClr val="99FF66">
                  <a:gamma/>
                  <a:shade val="46275"/>
                  <a:invGamma/>
                </a:srgbClr>
              </a:gs>
            </a:gsLst>
            <a:lin ang="5400000" scaled="1"/>
          </a:gradFill>
          <a:ln w="9525">
            <a:solidFill>
              <a:schemeClr val="accent2"/>
            </a:solidFill>
            <a:prstDash val="dashDot"/>
            <a:miter lim="800000"/>
            <a:headEnd/>
            <a:tailEnd/>
          </a:ln>
          <a:effectLst/>
        </p:spPr>
        <p:txBody>
          <a:bodyPr wrap="square">
            <a:spAutoFit/>
          </a:bodyPr>
          <a:lstStyle/>
          <a:p>
            <a:pPr>
              <a:lnSpc>
                <a:spcPct val="100000"/>
              </a:lnSpc>
              <a:spcAft>
                <a:spcPct val="0"/>
              </a:spcAft>
            </a:pPr>
            <a:r>
              <a:rPr lang="en-US" sz="1000" dirty="0"/>
              <a:t>PRODUCT</a:t>
            </a:r>
          </a:p>
          <a:p>
            <a:pPr>
              <a:lnSpc>
                <a:spcPct val="100000"/>
              </a:lnSpc>
              <a:spcAft>
                <a:spcPct val="0"/>
              </a:spcAft>
            </a:pPr>
            <a:r>
              <a:rPr lang="en-US" sz="1000" dirty="0"/>
              <a:t> GROUP</a:t>
            </a:r>
          </a:p>
        </p:txBody>
      </p:sp>
      <p:sp>
        <p:nvSpPr>
          <p:cNvPr id="725124" name="Text Box 132"/>
          <p:cNvSpPr txBox="1">
            <a:spLocks noChangeArrowheads="1"/>
          </p:cNvSpPr>
          <p:nvPr/>
        </p:nvSpPr>
        <p:spPr bwMode="auto">
          <a:xfrm>
            <a:off x="6010274" y="2027238"/>
            <a:ext cx="1276351" cy="230832"/>
          </a:xfrm>
          <a:prstGeom prst="rect">
            <a:avLst/>
          </a:prstGeom>
          <a:gradFill rotWithShape="1">
            <a:gsLst>
              <a:gs pos="0">
                <a:srgbClr val="99FF66"/>
              </a:gs>
              <a:gs pos="100000">
                <a:srgbClr val="99FF66">
                  <a:gamma/>
                  <a:shade val="46275"/>
                  <a:invGamma/>
                </a:srgbClr>
              </a:gs>
            </a:gsLst>
            <a:lin ang="5400000" scaled="1"/>
          </a:gradFill>
          <a:ln w="9525">
            <a:solidFill>
              <a:schemeClr val="accent2"/>
            </a:solidFill>
            <a:prstDash val="dashDot"/>
            <a:miter lim="800000"/>
            <a:headEnd/>
            <a:tailEnd/>
          </a:ln>
          <a:effectLst/>
        </p:spPr>
        <p:txBody>
          <a:bodyPr wrap="square">
            <a:spAutoFit/>
          </a:bodyPr>
          <a:lstStyle/>
          <a:p>
            <a:pPr algn="l">
              <a:lnSpc>
                <a:spcPct val="100000"/>
              </a:lnSpc>
              <a:spcAft>
                <a:spcPct val="0"/>
              </a:spcAft>
            </a:pPr>
            <a:r>
              <a:rPr lang="en-US" sz="900" dirty="0"/>
              <a:t>USML CATEGORY</a:t>
            </a:r>
          </a:p>
        </p:txBody>
      </p:sp>
      <p:sp>
        <p:nvSpPr>
          <p:cNvPr id="725125" name="Text Box 133"/>
          <p:cNvSpPr txBox="1">
            <a:spLocks noChangeArrowheads="1"/>
          </p:cNvSpPr>
          <p:nvPr/>
        </p:nvSpPr>
        <p:spPr bwMode="auto">
          <a:xfrm>
            <a:off x="7343775" y="1995488"/>
            <a:ext cx="1619250" cy="254000"/>
          </a:xfrm>
          <a:prstGeom prst="rect">
            <a:avLst/>
          </a:prstGeom>
          <a:gradFill rotWithShape="1">
            <a:gsLst>
              <a:gs pos="0">
                <a:srgbClr val="99FF66"/>
              </a:gs>
              <a:gs pos="100000">
                <a:srgbClr val="99FF66">
                  <a:gamma/>
                  <a:shade val="46275"/>
                  <a:invGamma/>
                </a:srgbClr>
              </a:gs>
            </a:gsLst>
            <a:lin ang="5400000" scaled="1"/>
          </a:gradFill>
          <a:ln w="9525">
            <a:solidFill>
              <a:schemeClr val="accent2"/>
            </a:solidFill>
            <a:prstDash val="dashDot"/>
            <a:miter lim="800000"/>
            <a:headEnd/>
            <a:tailEnd/>
          </a:ln>
          <a:effectLst/>
        </p:spPr>
        <p:txBody>
          <a:bodyPr wrap="square">
            <a:spAutoFit/>
          </a:bodyPr>
          <a:lstStyle/>
          <a:p>
            <a:pPr algn="l">
              <a:lnSpc>
                <a:spcPct val="100000"/>
              </a:lnSpc>
              <a:spcAft>
                <a:spcPct val="0"/>
              </a:spcAft>
            </a:pPr>
            <a:r>
              <a:rPr lang="en-US" sz="1000" dirty="0"/>
              <a:t>LICENSE TYPE</a:t>
            </a:r>
          </a:p>
        </p:txBody>
      </p:sp>
      <p:sp>
        <p:nvSpPr>
          <p:cNvPr id="725145" name="AutoShape 153"/>
          <p:cNvSpPr>
            <a:spLocks noChangeArrowheads="1"/>
          </p:cNvSpPr>
          <p:nvPr/>
        </p:nvSpPr>
        <p:spPr bwMode="auto">
          <a:xfrm rot="861617">
            <a:off x="171450" y="712788"/>
            <a:ext cx="2647950" cy="1360487"/>
          </a:xfrm>
          <a:prstGeom prst="irregularSeal2">
            <a:avLst/>
          </a:prstGeom>
          <a:gradFill rotWithShape="1">
            <a:gsLst>
              <a:gs pos="0">
                <a:srgbClr val="DDDDDD"/>
              </a:gs>
              <a:gs pos="100000">
                <a:srgbClr val="FFFFCC"/>
              </a:gs>
            </a:gsLst>
            <a:path path="shape">
              <a:fillToRect l="50000" t="50000" r="50000" b="50000"/>
            </a:path>
          </a:gradFill>
          <a:ln w="9525" algn="ctr">
            <a:solidFill>
              <a:srgbClr val="A50021"/>
            </a:solidFill>
            <a:miter lim="800000"/>
            <a:headEnd/>
            <a:tailEnd/>
          </a:ln>
          <a:effectLst/>
        </p:spPr>
        <p:txBody>
          <a:bodyPr wrap="none" anchor="ctr"/>
          <a:lstStyle/>
          <a:p>
            <a:endParaRPr lang="en-US"/>
          </a:p>
        </p:txBody>
      </p:sp>
      <p:sp>
        <p:nvSpPr>
          <p:cNvPr id="725146" name="Text Box 154"/>
          <p:cNvSpPr txBox="1">
            <a:spLocks noChangeArrowheads="1"/>
          </p:cNvSpPr>
          <p:nvPr/>
        </p:nvSpPr>
        <p:spPr bwMode="auto">
          <a:xfrm>
            <a:off x="134938" y="1001713"/>
            <a:ext cx="2449512" cy="830997"/>
          </a:xfrm>
          <a:prstGeom prst="rect">
            <a:avLst/>
          </a:prstGeom>
          <a:noFill/>
          <a:ln w="9525" algn="ctr">
            <a:noFill/>
            <a:miter lim="800000"/>
            <a:headEnd/>
            <a:tailEnd/>
          </a:ln>
          <a:effectLst/>
        </p:spPr>
        <p:txBody>
          <a:bodyPr>
            <a:spAutoFit/>
          </a:bodyPr>
          <a:lstStyle/>
          <a:p>
            <a:pPr algn="ctr">
              <a:spcAft>
                <a:spcPct val="0"/>
              </a:spcAft>
            </a:pPr>
            <a:r>
              <a:rPr lang="en-US" sz="1200" i="1" dirty="0"/>
              <a:t>Burden of proof is </a:t>
            </a:r>
          </a:p>
          <a:p>
            <a:pPr algn="ctr">
              <a:spcAft>
                <a:spcPct val="0"/>
              </a:spcAft>
            </a:pPr>
            <a:r>
              <a:rPr lang="en-US" sz="1200" i="1" dirty="0"/>
              <a:t>on the contractor </a:t>
            </a:r>
          </a:p>
          <a:p>
            <a:pPr algn="ctr">
              <a:spcAft>
                <a:spcPct val="0"/>
              </a:spcAft>
            </a:pPr>
            <a:r>
              <a:rPr lang="en-US" sz="1200" i="1" dirty="0"/>
              <a:t>to comply with</a:t>
            </a:r>
          </a:p>
          <a:p>
            <a:pPr algn="ctr">
              <a:spcAft>
                <a:spcPct val="0"/>
              </a:spcAft>
            </a:pPr>
            <a:r>
              <a:rPr lang="en-US" sz="1200" i="1" dirty="0"/>
              <a:t> export regulations</a:t>
            </a:r>
          </a:p>
        </p:txBody>
      </p:sp>
      <p:sp>
        <p:nvSpPr>
          <p:cNvPr id="725148" name="AutoShape 156"/>
          <p:cNvSpPr>
            <a:spLocks noChangeArrowheads="1"/>
          </p:cNvSpPr>
          <p:nvPr/>
        </p:nvSpPr>
        <p:spPr bwMode="auto">
          <a:xfrm rot="10800000" flipH="1">
            <a:off x="4171950" y="4135438"/>
            <a:ext cx="523875" cy="441325"/>
          </a:xfrm>
          <a:custGeom>
            <a:avLst/>
            <a:gdLst>
              <a:gd name="G0" fmla="+- 17166 0 0"/>
              <a:gd name="G1" fmla="+- 2385 0 0"/>
              <a:gd name="G2" fmla="+- 12158 0 2385"/>
              <a:gd name="G3" fmla="+- G2 0 2385"/>
              <a:gd name="G4" fmla="*/ G3 32768 32059"/>
              <a:gd name="G5" fmla="*/ G4 1 2"/>
              <a:gd name="G6" fmla="+- 21600 0 17166"/>
              <a:gd name="G7" fmla="*/ G6 2385 6079"/>
              <a:gd name="G8" fmla="+- G7 17166 0"/>
              <a:gd name="T0" fmla="*/ 17166 w 21600"/>
              <a:gd name="T1" fmla="*/ 0 h 21600"/>
              <a:gd name="T2" fmla="*/ 17166 w 21600"/>
              <a:gd name="T3" fmla="*/ 12158 h 21600"/>
              <a:gd name="T4" fmla="*/ 377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166" y="0"/>
                </a:lnTo>
                <a:lnTo>
                  <a:pt x="17166" y="2385"/>
                </a:lnTo>
                <a:lnTo>
                  <a:pt x="12427" y="2385"/>
                </a:lnTo>
                <a:cubicBezTo>
                  <a:pt x="5564" y="2385"/>
                  <a:pt x="0" y="6761"/>
                  <a:pt x="0" y="12158"/>
                </a:cubicBezTo>
                <a:lnTo>
                  <a:pt x="0" y="21600"/>
                </a:lnTo>
                <a:lnTo>
                  <a:pt x="7551" y="21600"/>
                </a:lnTo>
                <a:lnTo>
                  <a:pt x="7551" y="12158"/>
                </a:lnTo>
                <a:cubicBezTo>
                  <a:pt x="7551" y="10841"/>
                  <a:pt x="9734" y="9773"/>
                  <a:pt x="12427" y="9773"/>
                </a:cubicBezTo>
                <a:lnTo>
                  <a:pt x="17166" y="9773"/>
                </a:lnTo>
                <a:lnTo>
                  <a:pt x="17166" y="12158"/>
                </a:lnTo>
                <a:close/>
              </a:path>
            </a:pathLst>
          </a:custGeom>
          <a:solidFill>
            <a:srgbClr val="FFE265"/>
          </a:solidFill>
          <a:ln w="9525">
            <a:solidFill>
              <a:srgbClr val="4D4D4D"/>
            </a:solidFill>
            <a:miter lim="800000"/>
            <a:headEnd/>
            <a:tailEnd/>
          </a:ln>
          <a:effectLst/>
        </p:spPr>
        <p:txBody>
          <a:bodyPr wrap="none" anchor="ctr"/>
          <a:lstStyle/>
          <a:p>
            <a:endParaRPr lang="en-US"/>
          </a:p>
        </p:txBody>
      </p:sp>
      <p:sp>
        <p:nvSpPr>
          <p:cNvPr id="725149" name="AutoShape 157"/>
          <p:cNvSpPr>
            <a:spLocks noChangeArrowheads="1"/>
          </p:cNvSpPr>
          <p:nvPr/>
        </p:nvSpPr>
        <p:spPr bwMode="auto">
          <a:xfrm rot="10800000">
            <a:off x="7437438" y="4149725"/>
            <a:ext cx="757237" cy="538163"/>
          </a:xfrm>
          <a:custGeom>
            <a:avLst/>
            <a:gdLst>
              <a:gd name="G0" fmla="+- 17166 0 0"/>
              <a:gd name="G1" fmla="+- 2385 0 0"/>
              <a:gd name="G2" fmla="+- 12158 0 2385"/>
              <a:gd name="G3" fmla="+- G2 0 2385"/>
              <a:gd name="G4" fmla="*/ G3 32768 32059"/>
              <a:gd name="G5" fmla="*/ G4 1 2"/>
              <a:gd name="G6" fmla="+- 21600 0 17166"/>
              <a:gd name="G7" fmla="*/ G6 2385 6079"/>
              <a:gd name="G8" fmla="+- G7 17166 0"/>
              <a:gd name="T0" fmla="*/ 17166 w 21600"/>
              <a:gd name="T1" fmla="*/ 0 h 21600"/>
              <a:gd name="T2" fmla="*/ 17166 w 21600"/>
              <a:gd name="T3" fmla="*/ 12158 h 21600"/>
              <a:gd name="T4" fmla="*/ 377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166" y="0"/>
                </a:lnTo>
                <a:lnTo>
                  <a:pt x="17166" y="2385"/>
                </a:lnTo>
                <a:lnTo>
                  <a:pt x="12427" y="2385"/>
                </a:lnTo>
                <a:cubicBezTo>
                  <a:pt x="5564" y="2385"/>
                  <a:pt x="0" y="6761"/>
                  <a:pt x="0" y="12158"/>
                </a:cubicBezTo>
                <a:lnTo>
                  <a:pt x="0" y="21600"/>
                </a:lnTo>
                <a:lnTo>
                  <a:pt x="7551" y="21600"/>
                </a:lnTo>
                <a:lnTo>
                  <a:pt x="7551" y="12158"/>
                </a:lnTo>
                <a:cubicBezTo>
                  <a:pt x="7551" y="10841"/>
                  <a:pt x="9734" y="9773"/>
                  <a:pt x="12427" y="9773"/>
                </a:cubicBezTo>
                <a:lnTo>
                  <a:pt x="17166" y="9773"/>
                </a:lnTo>
                <a:lnTo>
                  <a:pt x="17166" y="12158"/>
                </a:lnTo>
                <a:close/>
              </a:path>
            </a:pathLst>
          </a:custGeom>
          <a:solidFill>
            <a:srgbClr val="FFE265"/>
          </a:solidFill>
          <a:ln w="9525">
            <a:solidFill>
              <a:srgbClr val="4D4D4D"/>
            </a:solidFill>
            <a:miter lim="800000"/>
            <a:headEnd/>
            <a:tailEnd/>
          </a:ln>
          <a:effectLst/>
        </p:spPr>
        <p:txBody>
          <a:bodyPr wrap="none" anchor="ctr"/>
          <a:lstStyle/>
          <a:p>
            <a:endParaRPr lang="en-US"/>
          </a:p>
        </p:txBody>
      </p:sp>
      <p:sp>
        <p:nvSpPr>
          <p:cNvPr id="98" name="Rectangle 125"/>
          <p:cNvSpPr>
            <a:spLocks noChangeArrowheads="1"/>
          </p:cNvSpPr>
          <p:nvPr/>
        </p:nvSpPr>
        <p:spPr bwMode="auto">
          <a:xfrm>
            <a:off x="6010275" y="2266950"/>
            <a:ext cx="1285875" cy="1857374"/>
          </a:xfrm>
          <a:prstGeom prst="rect">
            <a:avLst/>
          </a:prstGeom>
          <a:gradFill rotWithShape="1">
            <a:gsLst>
              <a:gs pos="0">
                <a:srgbClr val="CCCC00"/>
              </a:gs>
              <a:gs pos="100000">
                <a:srgbClr val="F2EC00"/>
              </a:gs>
            </a:gsLst>
            <a:lin ang="5400000" scaled="1"/>
          </a:gradFill>
          <a:ln w="9525">
            <a:solidFill>
              <a:schemeClr val="tx1"/>
            </a:solidFill>
            <a:miter lim="800000"/>
            <a:headEnd/>
            <a:tailEnd/>
          </a:ln>
          <a:effectLst/>
        </p:spPr>
        <p:txBody>
          <a:bodyPr anchor="t" anchorCtr="0"/>
          <a:lstStyle/>
          <a:p>
            <a:pPr algn="l">
              <a:lnSpc>
                <a:spcPct val="100000"/>
              </a:lnSpc>
              <a:spcAft>
                <a:spcPct val="0"/>
              </a:spcAft>
            </a:pPr>
            <a:r>
              <a:rPr lang="en-US" sz="1000" u="sng" dirty="0" smtClean="0"/>
              <a:t>21 USML Categories:</a:t>
            </a:r>
          </a:p>
          <a:p>
            <a:pPr algn="l">
              <a:lnSpc>
                <a:spcPct val="100000"/>
              </a:lnSpc>
              <a:spcAft>
                <a:spcPct val="0"/>
              </a:spcAft>
            </a:pPr>
            <a:endParaRPr lang="en-US" sz="1000" u="sng" dirty="0" smtClean="0"/>
          </a:p>
          <a:p>
            <a:pPr algn="l">
              <a:lnSpc>
                <a:spcPct val="100000"/>
              </a:lnSpc>
              <a:spcAft>
                <a:spcPct val="0"/>
              </a:spcAft>
              <a:buFontTx/>
              <a:buChar char="•"/>
            </a:pPr>
            <a:r>
              <a:rPr lang="en-US" sz="800" dirty="0" smtClean="0"/>
              <a:t> Category 1</a:t>
            </a:r>
          </a:p>
          <a:p>
            <a:pPr>
              <a:spcAft>
                <a:spcPct val="0"/>
              </a:spcAft>
              <a:buFontTx/>
              <a:buChar char="•"/>
            </a:pPr>
            <a:r>
              <a:rPr lang="en-US" sz="800" dirty="0" smtClean="0"/>
              <a:t> Category 2</a:t>
            </a:r>
          </a:p>
          <a:p>
            <a:pPr>
              <a:spcAft>
                <a:spcPct val="0"/>
              </a:spcAft>
              <a:buFontTx/>
              <a:buChar char="•"/>
            </a:pPr>
            <a:r>
              <a:rPr lang="en-US" sz="800" dirty="0" smtClean="0"/>
              <a:t> Category 3</a:t>
            </a:r>
          </a:p>
          <a:p>
            <a:pPr>
              <a:spcAft>
                <a:spcPct val="0"/>
              </a:spcAft>
              <a:buFontTx/>
              <a:buChar char="•"/>
            </a:pPr>
            <a:r>
              <a:rPr lang="en-US" sz="800" dirty="0" smtClean="0"/>
              <a:t> Category 4</a:t>
            </a:r>
          </a:p>
          <a:p>
            <a:pPr>
              <a:spcAft>
                <a:spcPct val="0"/>
              </a:spcAft>
              <a:buFontTx/>
              <a:buChar char="•"/>
            </a:pPr>
            <a:r>
              <a:rPr lang="en-US" sz="800" dirty="0" smtClean="0"/>
              <a:t> Category 5</a:t>
            </a:r>
          </a:p>
          <a:p>
            <a:pPr>
              <a:spcAft>
                <a:spcPct val="0"/>
              </a:spcAft>
              <a:buFontTx/>
              <a:buChar char="•"/>
            </a:pPr>
            <a:r>
              <a:rPr lang="en-US" sz="800" dirty="0" smtClean="0"/>
              <a:t> Category 6</a:t>
            </a:r>
          </a:p>
          <a:p>
            <a:pPr>
              <a:spcAft>
                <a:spcPct val="0"/>
              </a:spcAft>
              <a:buFontTx/>
              <a:buChar char="•"/>
            </a:pPr>
            <a:r>
              <a:rPr lang="en-US" sz="800" dirty="0" smtClean="0"/>
              <a:t> Category 7</a:t>
            </a:r>
          </a:p>
          <a:p>
            <a:pPr>
              <a:spcAft>
                <a:spcPct val="0"/>
              </a:spcAft>
              <a:buFontTx/>
              <a:buChar char="•"/>
            </a:pPr>
            <a:r>
              <a:rPr lang="en-US" sz="800" dirty="0" smtClean="0"/>
              <a:t> Category 8</a:t>
            </a:r>
          </a:p>
          <a:p>
            <a:pPr>
              <a:spcAft>
                <a:spcPct val="0"/>
              </a:spcAft>
              <a:buFontTx/>
              <a:buChar char="•"/>
            </a:pPr>
            <a:r>
              <a:rPr lang="en-US" sz="800" dirty="0" smtClean="0"/>
              <a:t> Category 9</a:t>
            </a:r>
          </a:p>
          <a:p>
            <a:pPr>
              <a:spcAft>
                <a:spcPct val="0"/>
              </a:spcAft>
              <a:buFontTx/>
              <a:buChar char="•"/>
            </a:pPr>
            <a:r>
              <a:rPr lang="en-US" sz="800" dirty="0" smtClean="0"/>
              <a:t> Category 10</a:t>
            </a:r>
          </a:p>
          <a:p>
            <a:pPr>
              <a:spcAft>
                <a:spcPct val="0"/>
              </a:spcAft>
              <a:buFontTx/>
              <a:buChar char="•"/>
            </a:pPr>
            <a:r>
              <a:rPr lang="en-US" sz="800" dirty="0" smtClean="0"/>
              <a:t> Category 11</a:t>
            </a:r>
          </a:p>
          <a:p>
            <a:pPr>
              <a:spcAft>
                <a:spcPct val="0"/>
              </a:spcAft>
              <a:buFontTx/>
              <a:buChar char="•"/>
            </a:pPr>
            <a:r>
              <a:rPr lang="en-US" sz="800" dirty="0" smtClean="0"/>
              <a:t> Category 12</a:t>
            </a:r>
            <a:endParaRPr lang="en-US" sz="800" dirty="0"/>
          </a:p>
          <a:p>
            <a:pPr algn="l">
              <a:lnSpc>
                <a:spcPct val="100000"/>
              </a:lnSpc>
              <a:spcAft>
                <a:spcPct val="0"/>
              </a:spcAft>
            </a:pPr>
            <a:endParaRPr lang="en-US" sz="1000" dirty="0"/>
          </a:p>
        </p:txBody>
      </p:sp>
      <p:pic>
        <p:nvPicPr>
          <p:cNvPr id="87"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p:cNvPicPr>
            <a:picLocks noChangeAspect="1" noChangeArrowheads="1"/>
          </p:cNvPicPr>
          <p:nvPr/>
        </p:nvPicPr>
        <p:blipFill>
          <a:blip r:embed="rId3" cstate="print"/>
          <a:srcRect/>
          <a:stretch>
            <a:fillRect/>
          </a:stretch>
        </p:blipFill>
        <p:spPr bwMode="auto">
          <a:xfrm>
            <a:off x="2971800" y="3505200"/>
            <a:ext cx="1752600" cy="2269156"/>
          </a:xfrm>
          <a:prstGeom prst="rect">
            <a:avLst/>
          </a:prstGeom>
          <a:noFill/>
          <a:ln w="12700">
            <a:solidFill>
              <a:schemeClr val="tx1"/>
            </a:solidFill>
            <a:miter lim="800000"/>
            <a:headEnd/>
            <a:tailEnd/>
          </a:ln>
        </p:spPr>
      </p:pic>
      <p:pic>
        <p:nvPicPr>
          <p:cNvPr id="16391" name="Picture 7"/>
          <p:cNvPicPr>
            <a:picLocks noChangeAspect="1" noChangeArrowheads="1"/>
          </p:cNvPicPr>
          <p:nvPr/>
        </p:nvPicPr>
        <p:blipFill>
          <a:blip r:embed="rId4" cstate="print"/>
          <a:srcRect/>
          <a:stretch>
            <a:fillRect/>
          </a:stretch>
        </p:blipFill>
        <p:spPr bwMode="auto">
          <a:xfrm>
            <a:off x="2819400" y="3657600"/>
            <a:ext cx="1752600" cy="2266081"/>
          </a:xfrm>
          <a:prstGeom prst="rect">
            <a:avLst/>
          </a:prstGeom>
          <a:noFill/>
          <a:ln w="12700">
            <a:solidFill>
              <a:schemeClr val="tx1"/>
            </a:solidFill>
            <a:miter lim="800000"/>
            <a:headEnd/>
            <a:tailEnd/>
          </a:ln>
        </p:spPr>
      </p:pic>
      <p:pic>
        <p:nvPicPr>
          <p:cNvPr id="16390" name="Picture 6"/>
          <p:cNvPicPr>
            <a:picLocks noChangeAspect="1" noChangeArrowheads="1"/>
          </p:cNvPicPr>
          <p:nvPr/>
        </p:nvPicPr>
        <p:blipFill>
          <a:blip r:embed="rId5" cstate="print"/>
          <a:srcRect/>
          <a:stretch>
            <a:fillRect/>
          </a:stretch>
        </p:blipFill>
        <p:spPr bwMode="auto">
          <a:xfrm>
            <a:off x="2667000" y="3810000"/>
            <a:ext cx="1752600" cy="2266082"/>
          </a:xfrm>
          <a:prstGeom prst="rect">
            <a:avLst/>
          </a:prstGeom>
          <a:noFill/>
          <a:ln w="12700">
            <a:solidFill>
              <a:schemeClr val="tx1"/>
            </a:solidFill>
            <a:miter lim="800000"/>
            <a:headEnd/>
            <a:tailEnd/>
          </a:ln>
        </p:spPr>
      </p:pic>
      <p:sp>
        <p:nvSpPr>
          <p:cNvPr id="60" name="Slide Number Placeholder 5"/>
          <p:cNvSpPr>
            <a:spLocks noGrp="1"/>
          </p:cNvSpPr>
          <p:nvPr>
            <p:ph type="sldNum" sz="quarter" idx="12"/>
          </p:nvPr>
        </p:nvSpPr>
        <p:spPr/>
        <p:txBody>
          <a:bodyPr/>
          <a:lstStyle/>
          <a:p>
            <a:fld id="{B7C7E7F0-B91A-4443-AE88-A8B9C705F803}" type="slidenum">
              <a:rPr lang="en-US" smtClean="0"/>
              <a:pPr/>
              <a:t>17</a:t>
            </a:fld>
            <a:endParaRPr lang="en-US"/>
          </a:p>
        </p:txBody>
      </p:sp>
      <p:sp>
        <p:nvSpPr>
          <p:cNvPr id="820290" name="AutoShape 66"/>
          <p:cNvSpPr>
            <a:spLocks noChangeArrowheads="1"/>
          </p:cNvSpPr>
          <p:nvPr/>
        </p:nvSpPr>
        <p:spPr bwMode="auto">
          <a:xfrm rot="10800000">
            <a:off x="4926013" y="4075113"/>
            <a:ext cx="920750" cy="2011362"/>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1">
            <a:gsLst>
              <a:gs pos="0">
                <a:srgbClr val="FFFFCC"/>
              </a:gs>
              <a:gs pos="100000">
                <a:srgbClr val="FFFFCC">
                  <a:gamma/>
                  <a:shade val="80784"/>
                  <a:invGamma/>
                </a:srgbClr>
              </a:gs>
            </a:gsLst>
            <a:lin ang="0" scaled="1"/>
          </a:gradFill>
          <a:ln w="9525" algn="ctr">
            <a:solidFill>
              <a:schemeClr val="tx1"/>
            </a:solidFill>
            <a:miter lim="800000"/>
            <a:headEnd/>
            <a:tailEnd/>
          </a:ln>
          <a:effectLst/>
        </p:spPr>
        <p:txBody>
          <a:bodyPr wrap="none" anchor="ctr"/>
          <a:lstStyle/>
          <a:p>
            <a:endParaRPr lang="en-US"/>
          </a:p>
        </p:txBody>
      </p:sp>
      <p:sp>
        <p:nvSpPr>
          <p:cNvPr id="820245" name="AutoShape 21"/>
          <p:cNvSpPr>
            <a:spLocks noChangeArrowheads="1"/>
          </p:cNvSpPr>
          <p:nvPr/>
        </p:nvSpPr>
        <p:spPr bwMode="auto">
          <a:xfrm>
            <a:off x="992188" y="2398713"/>
            <a:ext cx="2263775" cy="839787"/>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1">
            <a:gsLst>
              <a:gs pos="0">
                <a:srgbClr val="FFFFCC"/>
              </a:gs>
              <a:gs pos="100000">
                <a:srgbClr val="FFFFCC">
                  <a:gamma/>
                  <a:shade val="80784"/>
                  <a:invGamma/>
                </a:srgbClr>
              </a:gs>
            </a:gsLst>
            <a:lin ang="0" scaled="1"/>
          </a:gradFill>
          <a:ln w="9525" algn="ctr">
            <a:solidFill>
              <a:schemeClr val="tx1"/>
            </a:solidFill>
            <a:miter lim="800000"/>
            <a:headEnd/>
            <a:tailEnd/>
          </a:ln>
          <a:effectLst/>
        </p:spPr>
        <p:txBody>
          <a:bodyPr wrap="none" anchor="ctr"/>
          <a:lstStyle/>
          <a:p>
            <a:endParaRPr lang="en-US"/>
          </a:p>
        </p:txBody>
      </p:sp>
      <p:pic>
        <p:nvPicPr>
          <p:cNvPr id="820232" name="Picture 8"/>
          <p:cNvPicPr>
            <a:picLocks noChangeAspect="1" noChangeArrowheads="1"/>
          </p:cNvPicPr>
          <p:nvPr/>
        </p:nvPicPr>
        <p:blipFill>
          <a:blip r:embed="rId6" cstate="print"/>
          <a:srcRect/>
          <a:stretch>
            <a:fillRect/>
          </a:stretch>
        </p:blipFill>
        <p:spPr bwMode="auto">
          <a:xfrm>
            <a:off x="658813" y="987425"/>
            <a:ext cx="1947862" cy="1196975"/>
          </a:xfrm>
          <a:prstGeom prst="rect">
            <a:avLst/>
          </a:prstGeom>
          <a:noFill/>
          <a:ln w="28575">
            <a:solidFill>
              <a:schemeClr val="tx1"/>
            </a:solidFill>
            <a:miter lim="800000"/>
            <a:headEnd/>
            <a:tailEnd/>
          </a:ln>
        </p:spPr>
      </p:pic>
      <p:sp>
        <p:nvSpPr>
          <p:cNvPr id="820226" name="Rectangle 2"/>
          <p:cNvSpPr>
            <a:spLocks noGrp="1" noChangeArrowheads="1"/>
          </p:cNvSpPr>
          <p:nvPr>
            <p:ph type="title"/>
          </p:nvPr>
        </p:nvSpPr>
        <p:spPr>
          <a:xfrm>
            <a:off x="3048000" y="152400"/>
            <a:ext cx="5791200" cy="628650"/>
          </a:xfrm>
        </p:spPr>
        <p:txBody>
          <a:bodyPr>
            <a:normAutofit fontScale="90000"/>
          </a:bodyPr>
          <a:lstStyle/>
          <a:p>
            <a:r>
              <a:rPr lang="en-US" dirty="0" smtClean="0"/>
              <a:t>Technology Control Plan</a:t>
            </a:r>
            <a:endParaRPr lang="en-US" dirty="0"/>
          </a:p>
        </p:txBody>
      </p:sp>
      <p:pic>
        <p:nvPicPr>
          <p:cNvPr id="820231" name="Picture 7"/>
          <p:cNvPicPr>
            <a:picLocks noChangeAspect="1" noChangeArrowheads="1"/>
          </p:cNvPicPr>
          <p:nvPr/>
        </p:nvPicPr>
        <p:blipFill>
          <a:blip r:embed="rId7" cstate="print"/>
          <a:srcRect/>
          <a:stretch>
            <a:fillRect/>
          </a:stretch>
        </p:blipFill>
        <p:spPr bwMode="auto">
          <a:xfrm>
            <a:off x="457200" y="1219200"/>
            <a:ext cx="1044575" cy="1373187"/>
          </a:xfrm>
          <a:prstGeom prst="rect">
            <a:avLst/>
          </a:prstGeom>
          <a:noFill/>
          <a:ln w="28575">
            <a:solidFill>
              <a:schemeClr val="tx1"/>
            </a:solidFill>
            <a:miter lim="800000"/>
            <a:headEnd/>
            <a:tailEnd/>
          </a:ln>
        </p:spPr>
      </p:pic>
      <p:pic>
        <p:nvPicPr>
          <p:cNvPr id="820233" name="Picture 9"/>
          <p:cNvPicPr>
            <a:picLocks noChangeAspect="1" noChangeArrowheads="1"/>
          </p:cNvPicPr>
          <p:nvPr/>
        </p:nvPicPr>
        <p:blipFill>
          <a:blip r:embed="rId8" cstate="print"/>
          <a:srcRect/>
          <a:stretch>
            <a:fillRect/>
          </a:stretch>
        </p:blipFill>
        <p:spPr bwMode="auto">
          <a:xfrm>
            <a:off x="1903413" y="882650"/>
            <a:ext cx="938212" cy="1373188"/>
          </a:xfrm>
          <a:prstGeom prst="rect">
            <a:avLst/>
          </a:prstGeom>
          <a:noFill/>
          <a:ln w="28575">
            <a:solidFill>
              <a:schemeClr val="tx1"/>
            </a:solidFill>
            <a:miter lim="800000"/>
            <a:headEnd/>
            <a:tailEnd/>
          </a:ln>
        </p:spPr>
      </p:pic>
      <p:sp>
        <p:nvSpPr>
          <p:cNvPr id="820235" name="Text Box 11"/>
          <p:cNvSpPr txBox="1">
            <a:spLocks noChangeArrowheads="1"/>
          </p:cNvSpPr>
          <p:nvPr/>
        </p:nvSpPr>
        <p:spPr bwMode="auto">
          <a:xfrm>
            <a:off x="152400" y="2590800"/>
            <a:ext cx="990600" cy="276999"/>
          </a:xfrm>
          <a:prstGeom prst="rect">
            <a:avLst/>
          </a:prstGeom>
          <a:noFill/>
          <a:ln w="9525" algn="ctr">
            <a:noFill/>
            <a:miter lim="800000"/>
            <a:headEnd/>
            <a:tailEnd/>
          </a:ln>
          <a:effectLst/>
        </p:spPr>
        <p:txBody>
          <a:bodyPr>
            <a:spAutoFit/>
          </a:bodyPr>
          <a:lstStyle/>
          <a:p>
            <a:pPr algn="ctr">
              <a:spcBef>
                <a:spcPct val="50000"/>
              </a:spcBef>
            </a:pPr>
            <a:r>
              <a:rPr lang="en-US" sz="1200" dirty="0"/>
              <a:t>NISPOM</a:t>
            </a:r>
          </a:p>
        </p:txBody>
      </p:sp>
      <p:sp>
        <p:nvSpPr>
          <p:cNvPr id="820236" name="Text Box 12"/>
          <p:cNvSpPr txBox="1">
            <a:spLocks noChangeArrowheads="1"/>
          </p:cNvSpPr>
          <p:nvPr/>
        </p:nvSpPr>
        <p:spPr bwMode="auto">
          <a:xfrm>
            <a:off x="1828800" y="609600"/>
            <a:ext cx="990600" cy="276999"/>
          </a:xfrm>
          <a:prstGeom prst="rect">
            <a:avLst/>
          </a:prstGeom>
          <a:noFill/>
          <a:ln w="9525" algn="ctr">
            <a:noFill/>
            <a:miter lim="800000"/>
            <a:headEnd/>
            <a:tailEnd/>
          </a:ln>
          <a:effectLst/>
        </p:spPr>
        <p:txBody>
          <a:bodyPr>
            <a:spAutoFit/>
          </a:bodyPr>
          <a:lstStyle/>
          <a:p>
            <a:pPr algn="ctr">
              <a:spcBef>
                <a:spcPct val="50000"/>
              </a:spcBef>
            </a:pPr>
            <a:r>
              <a:rPr lang="en-US" sz="1200" dirty="0"/>
              <a:t>ITAR</a:t>
            </a:r>
          </a:p>
        </p:txBody>
      </p:sp>
      <p:sp>
        <p:nvSpPr>
          <p:cNvPr id="820237" name="Text Box 13"/>
          <p:cNvSpPr txBox="1">
            <a:spLocks noChangeArrowheads="1"/>
          </p:cNvSpPr>
          <p:nvPr/>
        </p:nvSpPr>
        <p:spPr bwMode="auto">
          <a:xfrm>
            <a:off x="762000" y="685800"/>
            <a:ext cx="990600" cy="276999"/>
          </a:xfrm>
          <a:prstGeom prst="rect">
            <a:avLst/>
          </a:prstGeom>
          <a:noFill/>
          <a:ln w="9525" algn="ctr">
            <a:noFill/>
            <a:miter lim="800000"/>
            <a:headEnd/>
            <a:tailEnd/>
          </a:ln>
          <a:effectLst/>
        </p:spPr>
        <p:txBody>
          <a:bodyPr>
            <a:spAutoFit/>
          </a:bodyPr>
          <a:lstStyle/>
          <a:p>
            <a:pPr algn="ctr">
              <a:spcBef>
                <a:spcPct val="50000"/>
              </a:spcBef>
            </a:pPr>
            <a:r>
              <a:rPr lang="en-US" sz="1200" dirty="0"/>
              <a:t>EAR</a:t>
            </a:r>
          </a:p>
        </p:txBody>
      </p:sp>
      <p:sp>
        <p:nvSpPr>
          <p:cNvPr id="820265" name="AutoShape 41">
            <a:hlinkClick r:id="" action="ppaction://noaction"/>
          </p:cNvPr>
          <p:cNvSpPr>
            <a:spLocks noChangeArrowheads="1"/>
          </p:cNvSpPr>
          <p:nvPr/>
        </p:nvSpPr>
        <p:spPr bwMode="auto">
          <a:xfrm flipH="1">
            <a:off x="1247775" y="2732088"/>
            <a:ext cx="2562225" cy="406400"/>
          </a:xfrm>
          <a:prstGeom prst="leftArrow">
            <a:avLst>
              <a:gd name="adj1" fmla="val 75000"/>
              <a:gd name="adj2" fmla="val 245591"/>
            </a:avLst>
          </a:prstGeom>
          <a:gradFill rotWithShape="1">
            <a:gsLst>
              <a:gs pos="0">
                <a:srgbClr val="FFFFCC">
                  <a:alpha val="46001"/>
                </a:srgbClr>
              </a:gs>
              <a:gs pos="100000">
                <a:srgbClr val="FFFFCC">
                  <a:gamma/>
                  <a:shade val="46275"/>
                  <a:invGamma/>
                </a:srgbClr>
              </a:gs>
            </a:gsLst>
            <a:lin ang="0" scaled="1"/>
          </a:gradFill>
          <a:ln w="9525">
            <a:solidFill>
              <a:schemeClr val="tx1"/>
            </a:solidFill>
            <a:miter lim="800000"/>
            <a:headEnd/>
            <a:tailEnd/>
          </a:ln>
          <a:effectLst/>
        </p:spPr>
        <p:txBody>
          <a:bodyPr wrap="none" anchor="ctr"/>
          <a:lstStyle/>
          <a:p>
            <a:pPr>
              <a:lnSpc>
                <a:spcPct val="100000"/>
              </a:lnSpc>
              <a:spcAft>
                <a:spcPct val="0"/>
              </a:spcAft>
            </a:pPr>
            <a:r>
              <a:rPr lang="en-US" sz="1400">
                <a:solidFill>
                  <a:srgbClr val="FFFF00"/>
                </a:solidFill>
                <a:effectLst>
                  <a:outerShdw blurRad="38100" dist="38100" dir="2700000" algn="tl">
                    <a:srgbClr val="000000"/>
                  </a:outerShdw>
                </a:effectLst>
              </a:rPr>
              <a:t>License Requirement</a:t>
            </a:r>
          </a:p>
        </p:txBody>
      </p:sp>
      <p:sp>
        <p:nvSpPr>
          <p:cNvPr id="820266" name="Text Box 42"/>
          <p:cNvSpPr txBox="1">
            <a:spLocks noChangeArrowheads="1"/>
          </p:cNvSpPr>
          <p:nvPr/>
        </p:nvSpPr>
        <p:spPr bwMode="auto">
          <a:xfrm>
            <a:off x="1171575" y="2571750"/>
            <a:ext cx="1981200" cy="276999"/>
          </a:xfrm>
          <a:prstGeom prst="rect">
            <a:avLst/>
          </a:prstGeom>
          <a:noFill/>
          <a:ln w="9525" algn="ctr">
            <a:noFill/>
            <a:miter lim="800000"/>
            <a:headEnd/>
            <a:tailEnd/>
          </a:ln>
          <a:effectLst/>
        </p:spPr>
        <p:txBody>
          <a:bodyPr>
            <a:spAutoFit/>
          </a:bodyPr>
          <a:lstStyle/>
          <a:p>
            <a:pPr>
              <a:spcBef>
                <a:spcPct val="50000"/>
              </a:spcBef>
            </a:pPr>
            <a:r>
              <a:rPr lang="en-US" sz="1200" dirty="0"/>
              <a:t>US Export Control Laws</a:t>
            </a:r>
          </a:p>
        </p:txBody>
      </p:sp>
      <p:graphicFrame>
        <p:nvGraphicFramePr>
          <p:cNvPr id="820267" name="Object 43"/>
          <p:cNvGraphicFramePr>
            <a:graphicFrameLocks noGrp="1"/>
          </p:cNvGraphicFramePr>
          <p:nvPr>
            <p:ph idx="1"/>
          </p:nvPr>
        </p:nvGraphicFramePr>
        <p:xfrm>
          <a:off x="3476625" y="2160588"/>
          <a:ext cx="1952625" cy="1079500"/>
        </p:xfrm>
        <a:graphic>
          <a:graphicData uri="http://schemas.openxmlformats.org/presentationml/2006/ole">
            <mc:AlternateContent xmlns:mc="http://schemas.openxmlformats.org/markup-compatibility/2006">
              <mc:Choice xmlns:v="urn:schemas-microsoft-com:vml" Requires="v">
                <p:oleObj spid="_x0000_s16387" name="Clip" r:id="rId9" imgW="8635680" imgH="4101840" progId="">
                  <p:embed/>
                </p:oleObj>
              </mc:Choice>
              <mc:Fallback>
                <p:oleObj name="Clip" r:id="rId9" imgW="8635680" imgH="4101840" progId="">
                  <p:embed/>
                  <p:pic>
                    <p:nvPicPr>
                      <p:cNvPr id="0" name="Picture 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6625" y="2160588"/>
                        <a:ext cx="1952625" cy="10795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270" name="AutoShape 46"/>
          <p:cNvSpPr>
            <a:spLocks noChangeArrowheads="1"/>
          </p:cNvSpPr>
          <p:nvPr/>
        </p:nvSpPr>
        <p:spPr bwMode="auto">
          <a:xfrm rot="10800000">
            <a:off x="3917950" y="2555875"/>
            <a:ext cx="650875" cy="109538"/>
          </a:xfrm>
          <a:prstGeom prst="leftArrow">
            <a:avLst>
              <a:gd name="adj1" fmla="val 50000"/>
              <a:gd name="adj2" fmla="val 148550"/>
            </a:avLst>
          </a:prstGeom>
          <a:solidFill>
            <a:srgbClr val="FF0000"/>
          </a:solidFill>
          <a:ln w="9525">
            <a:solidFill>
              <a:srgbClr val="4D4D4D"/>
            </a:solidFill>
            <a:miter lim="800000"/>
            <a:headEnd/>
            <a:tailEnd/>
          </a:ln>
          <a:effectLst/>
        </p:spPr>
        <p:txBody>
          <a:bodyPr wrap="none" anchor="ctr"/>
          <a:lstStyle/>
          <a:p>
            <a:endParaRPr lang="en-US"/>
          </a:p>
        </p:txBody>
      </p:sp>
      <p:sp>
        <p:nvSpPr>
          <p:cNvPr id="820259" name="AutoShape 35"/>
          <p:cNvSpPr>
            <a:spLocks noChangeArrowheads="1"/>
          </p:cNvSpPr>
          <p:nvPr/>
        </p:nvSpPr>
        <p:spPr bwMode="auto">
          <a:xfrm rot="861617">
            <a:off x="2917825" y="1628775"/>
            <a:ext cx="1963738" cy="846138"/>
          </a:xfrm>
          <a:prstGeom prst="irregularSeal2">
            <a:avLst/>
          </a:prstGeom>
          <a:gradFill rotWithShape="1">
            <a:gsLst>
              <a:gs pos="0">
                <a:schemeClr val="bg1"/>
              </a:gs>
              <a:gs pos="100000">
                <a:srgbClr val="00CC99"/>
              </a:gs>
            </a:gsLst>
            <a:path path="shape">
              <a:fillToRect l="50000" t="50000" r="50000" b="50000"/>
            </a:path>
          </a:gradFill>
          <a:ln w="9525" algn="ctr">
            <a:solidFill>
              <a:srgbClr val="A50021"/>
            </a:solidFill>
            <a:miter lim="800000"/>
            <a:headEnd/>
            <a:tailEnd/>
          </a:ln>
          <a:effectLst/>
        </p:spPr>
        <p:txBody>
          <a:bodyPr wrap="none" anchor="ctr"/>
          <a:lstStyle/>
          <a:p>
            <a:endParaRPr lang="en-US"/>
          </a:p>
        </p:txBody>
      </p:sp>
      <p:sp>
        <p:nvSpPr>
          <p:cNvPr id="820264" name="Text Box 40"/>
          <p:cNvSpPr txBox="1">
            <a:spLocks noChangeArrowheads="1"/>
          </p:cNvSpPr>
          <p:nvPr/>
        </p:nvSpPr>
        <p:spPr bwMode="auto">
          <a:xfrm>
            <a:off x="3114675" y="1857375"/>
            <a:ext cx="1438275" cy="461665"/>
          </a:xfrm>
          <a:prstGeom prst="rect">
            <a:avLst/>
          </a:prstGeom>
          <a:noFill/>
          <a:ln w="9525" algn="ctr">
            <a:noFill/>
            <a:miter lim="800000"/>
            <a:headEnd/>
            <a:tailEnd/>
          </a:ln>
          <a:effectLst/>
        </p:spPr>
        <p:txBody>
          <a:bodyPr>
            <a:spAutoFit/>
          </a:bodyPr>
          <a:lstStyle/>
          <a:p>
            <a:pPr algn="ctr">
              <a:spcBef>
                <a:spcPct val="50000"/>
              </a:spcBef>
            </a:pPr>
            <a:r>
              <a:rPr lang="en-US" sz="1200" dirty="0">
                <a:solidFill>
                  <a:srgbClr val="FF0000"/>
                </a:solidFill>
              </a:rPr>
              <a:t>Controlled Technology</a:t>
            </a:r>
          </a:p>
        </p:txBody>
      </p:sp>
      <p:grpSp>
        <p:nvGrpSpPr>
          <p:cNvPr id="2" name="Group 63"/>
          <p:cNvGrpSpPr>
            <a:grpSpLocks/>
          </p:cNvGrpSpPr>
          <p:nvPr/>
        </p:nvGrpSpPr>
        <p:grpSpPr bwMode="auto">
          <a:xfrm>
            <a:off x="5084763" y="949325"/>
            <a:ext cx="568325" cy="1146175"/>
            <a:chOff x="3263" y="598"/>
            <a:chExt cx="358" cy="722"/>
          </a:xfrm>
        </p:grpSpPr>
        <p:sp>
          <p:nvSpPr>
            <p:cNvPr id="820281" name="AutoShape 57"/>
            <p:cNvSpPr>
              <a:spLocks noChangeArrowheads="1"/>
            </p:cNvSpPr>
            <p:nvPr/>
          </p:nvSpPr>
          <p:spPr bwMode="auto">
            <a:xfrm rot="10800000">
              <a:off x="3429" y="598"/>
              <a:ext cx="192" cy="264"/>
            </a:xfrm>
            <a:prstGeom prst="leftArrow">
              <a:avLst>
                <a:gd name="adj1" fmla="val 52278"/>
                <a:gd name="adj2" fmla="val 64060"/>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endParaRPr lang="en-US"/>
            </a:p>
          </p:txBody>
        </p:sp>
        <p:sp>
          <p:nvSpPr>
            <p:cNvPr id="820282" name="Rectangle 58"/>
            <p:cNvSpPr>
              <a:spLocks noChangeArrowheads="1"/>
            </p:cNvSpPr>
            <p:nvPr/>
          </p:nvSpPr>
          <p:spPr bwMode="auto">
            <a:xfrm>
              <a:off x="3263" y="1038"/>
              <a:ext cx="132" cy="105"/>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endParaRPr lang="en-US"/>
            </a:p>
          </p:txBody>
        </p:sp>
        <p:sp>
          <p:nvSpPr>
            <p:cNvPr id="820283" name="Rectangle 59"/>
            <p:cNvSpPr>
              <a:spLocks noChangeArrowheads="1"/>
            </p:cNvSpPr>
            <p:nvPr/>
          </p:nvSpPr>
          <p:spPr bwMode="auto">
            <a:xfrm>
              <a:off x="3263" y="684"/>
              <a:ext cx="132" cy="105"/>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endParaRPr lang="en-US"/>
            </a:p>
          </p:txBody>
        </p:sp>
        <p:sp>
          <p:nvSpPr>
            <p:cNvPr id="820284" name="Rectangle 60"/>
            <p:cNvSpPr>
              <a:spLocks noChangeArrowheads="1"/>
            </p:cNvSpPr>
            <p:nvPr/>
          </p:nvSpPr>
          <p:spPr bwMode="auto">
            <a:xfrm>
              <a:off x="3263" y="861"/>
              <a:ext cx="132" cy="105"/>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endParaRPr lang="en-US"/>
            </a:p>
          </p:txBody>
        </p:sp>
        <p:sp>
          <p:nvSpPr>
            <p:cNvPr id="820285" name="Rectangle 61"/>
            <p:cNvSpPr>
              <a:spLocks noChangeArrowheads="1"/>
            </p:cNvSpPr>
            <p:nvPr/>
          </p:nvSpPr>
          <p:spPr bwMode="auto">
            <a:xfrm>
              <a:off x="3263" y="1215"/>
              <a:ext cx="132" cy="105"/>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endParaRPr lang="en-US"/>
            </a:p>
          </p:txBody>
        </p:sp>
      </p:grpSp>
      <p:grpSp>
        <p:nvGrpSpPr>
          <p:cNvPr id="3" name="Group 82"/>
          <p:cNvGrpSpPr>
            <a:grpSpLocks/>
          </p:cNvGrpSpPr>
          <p:nvPr/>
        </p:nvGrpSpPr>
        <p:grpSpPr bwMode="auto">
          <a:xfrm>
            <a:off x="5486400" y="711200"/>
            <a:ext cx="3505200" cy="3711575"/>
            <a:chOff x="3276" y="448"/>
            <a:chExt cx="2208" cy="2338"/>
          </a:xfrm>
        </p:grpSpPr>
        <p:sp>
          <p:nvSpPr>
            <p:cNvPr id="820252" name="AutoShape 28"/>
            <p:cNvSpPr>
              <a:spLocks noChangeArrowheads="1"/>
            </p:cNvSpPr>
            <p:nvPr/>
          </p:nvSpPr>
          <p:spPr bwMode="auto">
            <a:xfrm rot="5400000">
              <a:off x="3775" y="1421"/>
              <a:ext cx="1222" cy="1507"/>
            </a:xfrm>
            <a:custGeom>
              <a:avLst/>
              <a:gdLst>
                <a:gd name="G0" fmla="+- 15816 0 0"/>
                <a:gd name="G1" fmla="+- 3923 0 0"/>
                <a:gd name="G2" fmla="+- 21600 0 3923"/>
                <a:gd name="G3" fmla="+- 10800 0 3923"/>
                <a:gd name="G4" fmla="+- 21600 0 15816"/>
                <a:gd name="G5" fmla="*/ G4 G3 10800"/>
                <a:gd name="G6" fmla="+- 21600 0 G5"/>
                <a:gd name="T0" fmla="*/ 15816 w 21600"/>
                <a:gd name="T1" fmla="*/ 0 h 21600"/>
                <a:gd name="T2" fmla="*/ 0 w 21600"/>
                <a:gd name="T3" fmla="*/ 10800 h 21600"/>
                <a:gd name="T4" fmla="*/ 1581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16" y="0"/>
                  </a:moveTo>
                  <a:lnTo>
                    <a:pt x="15816" y="3923"/>
                  </a:lnTo>
                  <a:lnTo>
                    <a:pt x="3375" y="3923"/>
                  </a:lnTo>
                  <a:lnTo>
                    <a:pt x="3375" y="17677"/>
                  </a:lnTo>
                  <a:lnTo>
                    <a:pt x="15816" y="17677"/>
                  </a:lnTo>
                  <a:lnTo>
                    <a:pt x="15816" y="21600"/>
                  </a:lnTo>
                  <a:lnTo>
                    <a:pt x="21600" y="10800"/>
                  </a:lnTo>
                  <a:close/>
                </a:path>
                <a:path w="21600" h="21600">
                  <a:moveTo>
                    <a:pt x="1350" y="3923"/>
                  </a:moveTo>
                  <a:lnTo>
                    <a:pt x="1350" y="17677"/>
                  </a:lnTo>
                  <a:lnTo>
                    <a:pt x="2700" y="17677"/>
                  </a:lnTo>
                  <a:lnTo>
                    <a:pt x="2700" y="3923"/>
                  </a:lnTo>
                  <a:close/>
                </a:path>
                <a:path w="21600" h="21600">
                  <a:moveTo>
                    <a:pt x="0" y="3923"/>
                  </a:moveTo>
                  <a:lnTo>
                    <a:pt x="0" y="17677"/>
                  </a:lnTo>
                  <a:lnTo>
                    <a:pt x="675" y="17677"/>
                  </a:lnTo>
                  <a:lnTo>
                    <a:pt x="675" y="3923"/>
                  </a:lnTo>
                  <a:close/>
                </a:path>
              </a:pathLst>
            </a:custGeom>
            <a:gradFill rotWithShape="0">
              <a:gsLst>
                <a:gs pos="0">
                  <a:srgbClr val="00CC99"/>
                </a:gs>
                <a:gs pos="100000">
                  <a:schemeClr val="bg1"/>
                </a:gs>
              </a:gsLst>
              <a:lin ang="5400000" scaled="1"/>
            </a:gradFill>
            <a:ln w="9525" algn="ctr">
              <a:solidFill>
                <a:schemeClr val="tx1"/>
              </a:solidFill>
              <a:miter lim="800000"/>
              <a:headEnd/>
              <a:tailEnd/>
            </a:ln>
            <a:effectLst/>
          </p:spPr>
          <p:txBody>
            <a:bodyPr wrap="none" anchor="ctr"/>
            <a:lstStyle/>
            <a:p>
              <a:endParaRPr lang="en-US"/>
            </a:p>
          </p:txBody>
        </p:sp>
        <p:sp>
          <p:nvSpPr>
            <p:cNvPr id="820244" name="Freeform 20"/>
            <p:cNvSpPr>
              <a:spLocks/>
            </p:cNvSpPr>
            <p:nvPr/>
          </p:nvSpPr>
          <p:spPr bwMode="auto">
            <a:xfrm rot="5400000">
              <a:off x="3609" y="225"/>
              <a:ext cx="1494" cy="2004"/>
            </a:xfrm>
            <a:custGeom>
              <a:avLst/>
              <a:gdLst/>
              <a:ahLst/>
              <a:cxnLst>
                <a:cxn ang="0">
                  <a:pos x="0" y="0"/>
                </a:cxn>
                <a:cxn ang="0">
                  <a:pos x="5760" y="960"/>
                </a:cxn>
                <a:cxn ang="0">
                  <a:pos x="5760" y="2880"/>
                </a:cxn>
                <a:cxn ang="0">
                  <a:pos x="0" y="3984"/>
                </a:cxn>
                <a:cxn ang="0">
                  <a:pos x="0" y="0"/>
                </a:cxn>
              </a:cxnLst>
              <a:rect l="0" t="0" r="r" b="b"/>
              <a:pathLst>
                <a:path w="5760" h="3984">
                  <a:moveTo>
                    <a:pt x="0" y="0"/>
                  </a:moveTo>
                  <a:lnTo>
                    <a:pt x="5760" y="960"/>
                  </a:lnTo>
                  <a:lnTo>
                    <a:pt x="5760" y="2880"/>
                  </a:lnTo>
                  <a:lnTo>
                    <a:pt x="0" y="3984"/>
                  </a:lnTo>
                  <a:lnTo>
                    <a:pt x="0" y="0"/>
                  </a:lnTo>
                  <a:close/>
                </a:path>
              </a:pathLst>
            </a:custGeom>
            <a:gradFill rotWithShape="1">
              <a:gsLst>
                <a:gs pos="0">
                  <a:schemeClr val="bg1"/>
                </a:gs>
                <a:gs pos="100000">
                  <a:srgbClr val="00CC99"/>
                </a:gs>
              </a:gsLst>
              <a:lin ang="0" scaled="1"/>
            </a:gradFill>
            <a:ln w="9525">
              <a:solidFill>
                <a:schemeClr val="tx1"/>
              </a:solidFill>
              <a:round/>
              <a:headEnd/>
              <a:tailEnd/>
            </a:ln>
            <a:effectLst/>
          </p:spPr>
          <p:txBody>
            <a:bodyPr/>
            <a:lstStyle/>
            <a:p>
              <a:endParaRPr lang="en-US"/>
            </a:p>
          </p:txBody>
        </p:sp>
        <p:grpSp>
          <p:nvGrpSpPr>
            <p:cNvPr id="4" name="Group 4"/>
            <p:cNvGrpSpPr>
              <a:grpSpLocks/>
            </p:cNvGrpSpPr>
            <p:nvPr/>
          </p:nvGrpSpPr>
          <p:grpSpPr bwMode="auto">
            <a:xfrm>
              <a:off x="3522" y="460"/>
              <a:ext cx="689" cy="936"/>
              <a:chOff x="75" y="158"/>
              <a:chExt cx="788" cy="936"/>
            </a:xfrm>
          </p:grpSpPr>
          <p:sp>
            <p:nvSpPr>
              <p:cNvPr id="820229" name="Rectangle 5"/>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820230" name="Rectangle 6"/>
              <p:cNvSpPr>
                <a:spLocks noChangeArrowheads="1"/>
              </p:cNvSpPr>
              <p:nvPr/>
            </p:nvSpPr>
            <p:spPr bwMode="auto">
              <a:xfrm>
                <a:off x="160" y="472"/>
                <a:ext cx="652" cy="494"/>
              </a:xfrm>
              <a:prstGeom prst="rect">
                <a:avLst/>
              </a:prstGeom>
              <a:solidFill>
                <a:srgbClr val="000000"/>
              </a:solidFill>
              <a:ln w="12700">
                <a:solidFill>
                  <a:srgbClr val="008000"/>
                </a:solidFill>
                <a:miter lim="800000"/>
                <a:headEnd/>
                <a:tailEnd/>
              </a:ln>
              <a:effectLst/>
            </p:spPr>
            <p:txBody>
              <a:bodyPr anchor="ctr">
                <a:spAutoFit/>
              </a:bodyPr>
              <a:lstStyle/>
              <a:p>
                <a:pPr marL="176213" indent="-176213" algn="ctr">
                  <a:lnSpc>
                    <a:spcPct val="100000"/>
                  </a:lnSpc>
                  <a:spcAft>
                    <a:spcPct val="0"/>
                  </a:spcAft>
                  <a:tabLst>
                    <a:tab pos="457200" algn="r"/>
                    <a:tab pos="2743200" algn="ctr"/>
                    <a:tab pos="5486400" algn="r"/>
                  </a:tabLst>
                </a:pPr>
                <a:r>
                  <a:rPr lang="en-US" sz="900" dirty="0" smtClean="0">
                    <a:solidFill>
                      <a:schemeClr val="bg1"/>
                    </a:solidFill>
                  </a:rPr>
                  <a:t>UCF</a:t>
                </a:r>
              </a:p>
              <a:p>
                <a:pPr marL="176213" indent="-176213" algn="ctr">
                  <a:lnSpc>
                    <a:spcPct val="100000"/>
                  </a:lnSpc>
                  <a:spcAft>
                    <a:spcPct val="0"/>
                  </a:spcAft>
                  <a:tabLst>
                    <a:tab pos="457200" algn="r"/>
                    <a:tab pos="2743200" algn="ctr"/>
                    <a:tab pos="5486400" algn="r"/>
                  </a:tabLst>
                </a:pPr>
                <a:r>
                  <a:rPr lang="en-US" sz="900" dirty="0" smtClean="0">
                    <a:solidFill>
                      <a:schemeClr val="bg1"/>
                    </a:solidFill>
                  </a:rPr>
                  <a:t>   </a:t>
                </a:r>
                <a:endParaRPr lang="en-US" sz="900" dirty="0">
                  <a:solidFill>
                    <a:schemeClr val="bg1"/>
                  </a:solidFill>
                </a:endParaRPr>
              </a:p>
              <a:p>
                <a:pPr marL="176213" indent="-176213" algn="ctr">
                  <a:lnSpc>
                    <a:spcPct val="100000"/>
                  </a:lnSpc>
                  <a:spcAft>
                    <a:spcPct val="0"/>
                  </a:spcAft>
                  <a:tabLst>
                    <a:tab pos="457200" algn="r"/>
                    <a:tab pos="2743200" algn="ctr"/>
                    <a:tab pos="5486400" algn="r"/>
                  </a:tabLst>
                </a:pPr>
                <a:r>
                  <a:rPr lang="en-US" sz="900" dirty="0">
                    <a:solidFill>
                      <a:schemeClr val="bg1"/>
                    </a:solidFill>
                  </a:rPr>
                  <a:t>Technology</a:t>
                </a:r>
              </a:p>
              <a:p>
                <a:pPr marL="176213" indent="-176213" algn="ctr">
                  <a:lnSpc>
                    <a:spcPct val="100000"/>
                  </a:lnSpc>
                  <a:spcAft>
                    <a:spcPct val="0"/>
                  </a:spcAft>
                  <a:tabLst>
                    <a:tab pos="457200" algn="r"/>
                    <a:tab pos="2743200" algn="ctr"/>
                    <a:tab pos="5486400" algn="r"/>
                  </a:tabLst>
                </a:pPr>
                <a:r>
                  <a:rPr lang="en-US" sz="900" dirty="0">
                    <a:solidFill>
                      <a:schemeClr val="bg1"/>
                    </a:solidFill>
                  </a:rPr>
                  <a:t>Control    </a:t>
                </a:r>
              </a:p>
              <a:p>
                <a:pPr marL="176213" indent="-176213" algn="ctr">
                  <a:lnSpc>
                    <a:spcPct val="100000"/>
                  </a:lnSpc>
                  <a:spcAft>
                    <a:spcPct val="0"/>
                  </a:spcAft>
                  <a:tabLst>
                    <a:tab pos="457200" algn="r"/>
                    <a:tab pos="2743200" algn="ctr"/>
                    <a:tab pos="5486400" algn="r"/>
                  </a:tabLst>
                </a:pPr>
                <a:r>
                  <a:rPr lang="en-US" sz="900" dirty="0">
                    <a:solidFill>
                      <a:schemeClr val="bg1"/>
                    </a:solidFill>
                  </a:rPr>
                  <a:t>Plan</a:t>
                </a:r>
              </a:p>
            </p:txBody>
          </p:sp>
        </p:grpSp>
        <p:sp>
          <p:nvSpPr>
            <p:cNvPr id="820249" name="Text Box 25"/>
            <p:cNvSpPr txBox="1">
              <a:spLocks noChangeArrowheads="1"/>
            </p:cNvSpPr>
            <p:nvPr/>
          </p:nvSpPr>
          <p:spPr bwMode="auto">
            <a:xfrm>
              <a:off x="3930" y="2316"/>
              <a:ext cx="900" cy="407"/>
            </a:xfrm>
            <a:prstGeom prst="rect">
              <a:avLst/>
            </a:prstGeom>
            <a:noFill/>
            <a:ln w="9525" algn="ctr">
              <a:noFill/>
              <a:miter lim="800000"/>
              <a:headEnd/>
              <a:tailEnd/>
            </a:ln>
            <a:effectLst/>
          </p:spPr>
          <p:txBody>
            <a:bodyPr>
              <a:spAutoFit/>
            </a:bodyPr>
            <a:lstStyle/>
            <a:p>
              <a:pPr algn="ctr">
                <a:spcBef>
                  <a:spcPct val="50000"/>
                </a:spcBef>
              </a:pPr>
              <a:r>
                <a:rPr lang="en-US" sz="1200" dirty="0"/>
                <a:t>TAA Proviso (additional requirements)</a:t>
              </a:r>
            </a:p>
          </p:txBody>
        </p:sp>
        <p:sp>
          <p:nvSpPr>
            <p:cNvPr id="820251" name="Text Box 27"/>
            <p:cNvSpPr txBox="1">
              <a:spLocks noChangeArrowheads="1"/>
            </p:cNvSpPr>
            <p:nvPr/>
          </p:nvSpPr>
          <p:spPr bwMode="auto">
            <a:xfrm>
              <a:off x="4860" y="2238"/>
              <a:ext cx="624" cy="291"/>
            </a:xfrm>
            <a:prstGeom prst="rect">
              <a:avLst/>
            </a:prstGeom>
            <a:noFill/>
            <a:ln w="9525" algn="ctr">
              <a:noFill/>
              <a:miter lim="800000"/>
              <a:headEnd/>
              <a:tailEnd/>
            </a:ln>
            <a:effectLst/>
          </p:spPr>
          <p:txBody>
            <a:bodyPr>
              <a:spAutoFit/>
            </a:bodyPr>
            <a:lstStyle/>
            <a:p>
              <a:pPr algn="ctr">
                <a:spcBef>
                  <a:spcPct val="50000"/>
                </a:spcBef>
              </a:pPr>
              <a:r>
                <a:rPr lang="en-US" sz="1200" dirty="0"/>
                <a:t>Export Licenses</a:t>
              </a:r>
            </a:p>
          </p:txBody>
        </p:sp>
        <p:grpSp>
          <p:nvGrpSpPr>
            <p:cNvPr id="5" name="Group 14"/>
            <p:cNvGrpSpPr>
              <a:grpSpLocks/>
            </p:cNvGrpSpPr>
            <p:nvPr/>
          </p:nvGrpSpPr>
          <p:grpSpPr bwMode="auto">
            <a:xfrm>
              <a:off x="4518" y="448"/>
              <a:ext cx="689" cy="936"/>
              <a:chOff x="75" y="158"/>
              <a:chExt cx="788" cy="936"/>
            </a:xfrm>
          </p:grpSpPr>
          <p:sp>
            <p:nvSpPr>
              <p:cNvPr id="820239" name="Rectangle 15"/>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820240" name="Rectangle 16"/>
              <p:cNvSpPr>
                <a:spLocks noChangeArrowheads="1"/>
              </p:cNvSpPr>
              <p:nvPr/>
            </p:nvSpPr>
            <p:spPr bwMode="auto">
              <a:xfrm>
                <a:off x="160" y="472"/>
                <a:ext cx="652" cy="494"/>
              </a:xfrm>
              <a:prstGeom prst="rect">
                <a:avLst/>
              </a:prstGeom>
              <a:solidFill>
                <a:srgbClr val="000000"/>
              </a:solidFill>
              <a:ln w="12700">
                <a:solidFill>
                  <a:srgbClr val="008000"/>
                </a:solidFill>
                <a:miter lim="800000"/>
                <a:headEnd/>
                <a:tailEnd/>
              </a:ln>
              <a:effectLst/>
            </p:spPr>
            <p:txBody>
              <a:bodyPr anchor="ctr">
                <a:spAutoFit/>
              </a:bodyPr>
              <a:lstStyle/>
              <a:p>
                <a:pPr marL="176213" indent="-176213" algn="ctr">
                  <a:lnSpc>
                    <a:spcPct val="100000"/>
                  </a:lnSpc>
                  <a:spcAft>
                    <a:spcPct val="0"/>
                  </a:spcAft>
                  <a:tabLst>
                    <a:tab pos="457200" algn="r"/>
                    <a:tab pos="2743200" algn="ctr"/>
                    <a:tab pos="5486400" algn="r"/>
                  </a:tabLst>
                </a:pPr>
                <a:r>
                  <a:rPr lang="en-US" sz="900" dirty="0" smtClean="0">
                    <a:solidFill>
                      <a:schemeClr val="bg1"/>
                    </a:solidFill>
                  </a:rPr>
                  <a:t>UCF</a:t>
                </a:r>
                <a:endParaRPr lang="en-US" sz="900" dirty="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a:p>
                <a:pPr marL="176213" indent="-176213" algn="ctr">
                  <a:lnSpc>
                    <a:spcPct val="100000"/>
                  </a:lnSpc>
                  <a:spcAft>
                    <a:spcPct val="0"/>
                  </a:spcAft>
                  <a:tabLst>
                    <a:tab pos="457200" algn="r"/>
                    <a:tab pos="2743200" algn="ctr"/>
                    <a:tab pos="5486400" algn="r"/>
                  </a:tabLst>
                </a:pPr>
                <a:r>
                  <a:rPr lang="en-US" sz="900" dirty="0">
                    <a:solidFill>
                      <a:schemeClr val="bg1"/>
                    </a:solidFill>
                  </a:rPr>
                  <a:t>FN </a:t>
                </a:r>
              </a:p>
              <a:p>
                <a:pPr marL="176213" indent="-176213" algn="ctr">
                  <a:lnSpc>
                    <a:spcPct val="100000"/>
                  </a:lnSpc>
                  <a:spcAft>
                    <a:spcPct val="0"/>
                  </a:spcAft>
                  <a:tabLst>
                    <a:tab pos="457200" algn="r"/>
                    <a:tab pos="2743200" algn="ctr"/>
                    <a:tab pos="5486400" algn="r"/>
                  </a:tabLst>
                </a:pPr>
                <a:r>
                  <a:rPr lang="en-US" sz="900" dirty="0">
                    <a:solidFill>
                      <a:schemeClr val="bg1"/>
                    </a:solidFill>
                  </a:rPr>
                  <a:t>Employee </a:t>
                </a:r>
              </a:p>
              <a:p>
                <a:pPr marL="176213" indent="-176213" algn="ctr">
                  <a:lnSpc>
                    <a:spcPct val="100000"/>
                  </a:lnSpc>
                  <a:spcAft>
                    <a:spcPct val="0"/>
                  </a:spcAft>
                  <a:tabLst>
                    <a:tab pos="457200" algn="r"/>
                    <a:tab pos="2743200" algn="ctr"/>
                    <a:tab pos="5486400" algn="r"/>
                  </a:tabLst>
                </a:pPr>
                <a:r>
                  <a:rPr lang="en-US" sz="900" dirty="0">
                    <a:solidFill>
                      <a:schemeClr val="bg1"/>
                    </a:solidFill>
                  </a:rPr>
                  <a:t>TCP</a:t>
                </a:r>
              </a:p>
            </p:txBody>
          </p:sp>
        </p:grpSp>
        <p:sp>
          <p:nvSpPr>
            <p:cNvPr id="820247" name="Text Box 23"/>
            <p:cNvSpPr txBox="1">
              <a:spLocks noChangeArrowheads="1"/>
            </p:cNvSpPr>
            <p:nvPr/>
          </p:nvSpPr>
          <p:spPr bwMode="auto">
            <a:xfrm>
              <a:off x="3276" y="2256"/>
              <a:ext cx="624" cy="174"/>
            </a:xfrm>
            <a:prstGeom prst="rect">
              <a:avLst/>
            </a:prstGeom>
            <a:noFill/>
            <a:ln w="9525" algn="ctr">
              <a:noFill/>
              <a:miter lim="800000"/>
              <a:headEnd/>
              <a:tailEnd/>
            </a:ln>
            <a:effectLst/>
          </p:spPr>
          <p:txBody>
            <a:bodyPr>
              <a:spAutoFit/>
            </a:bodyPr>
            <a:lstStyle/>
            <a:p>
              <a:pPr algn="ctr">
                <a:spcBef>
                  <a:spcPct val="50000"/>
                </a:spcBef>
              </a:pPr>
              <a:r>
                <a:rPr lang="en-US" sz="1200" dirty="0"/>
                <a:t>TAA</a:t>
              </a:r>
            </a:p>
          </p:txBody>
        </p:sp>
      </p:grpSp>
      <p:grpSp>
        <p:nvGrpSpPr>
          <p:cNvPr id="6" name="Group 80"/>
          <p:cNvGrpSpPr>
            <a:grpSpLocks/>
          </p:cNvGrpSpPr>
          <p:nvPr/>
        </p:nvGrpSpPr>
        <p:grpSpPr bwMode="auto">
          <a:xfrm>
            <a:off x="5943600" y="4419600"/>
            <a:ext cx="1562099" cy="2311400"/>
            <a:chOff x="2837" y="2724"/>
            <a:chExt cx="984" cy="1456"/>
          </a:xfrm>
        </p:grpSpPr>
        <p:grpSp>
          <p:nvGrpSpPr>
            <p:cNvPr id="7" name="Group 67"/>
            <p:cNvGrpSpPr>
              <a:grpSpLocks/>
            </p:cNvGrpSpPr>
            <p:nvPr/>
          </p:nvGrpSpPr>
          <p:grpSpPr bwMode="auto">
            <a:xfrm>
              <a:off x="3132" y="3244"/>
              <a:ext cx="689" cy="936"/>
              <a:chOff x="75" y="158"/>
              <a:chExt cx="788" cy="936"/>
            </a:xfrm>
          </p:grpSpPr>
          <p:sp>
            <p:nvSpPr>
              <p:cNvPr id="820292" name="Rectangle 68"/>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820293" name="Rectangle 69"/>
              <p:cNvSpPr>
                <a:spLocks noChangeArrowheads="1"/>
              </p:cNvSpPr>
              <p:nvPr/>
            </p:nvSpPr>
            <p:spPr bwMode="auto">
              <a:xfrm>
                <a:off x="122" y="358"/>
                <a:ext cx="652" cy="669"/>
              </a:xfrm>
              <a:prstGeom prst="rect">
                <a:avLst/>
              </a:prstGeom>
              <a:solidFill>
                <a:srgbClr val="000000"/>
              </a:solidFill>
              <a:ln w="12700">
                <a:solidFill>
                  <a:srgbClr val="008000"/>
                </a:solidFill>
                <a:miter lim="800000"/>
                <a:headEnd/>
                <a:tailEnd/>
              </a:ln>
              <a:effectLst/>
            </p:spPr>
            <p:txBody>
              <a:bodyPr anchor="ctr">
                <a:spAutoFit/>
              </a:bodyPr>
              <a:lstStyle/>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r>
                  <a:rPr lang="en-US" sz="900" dirty="0" smtClean="0">
                    <a:solidFill>
                      <a:schemeClr val="bg1"/>
                    </a:solidFill>
                  </a:rPr>
                  <a:t>Contract</a:t>
                </a:r>
                <a:endParaRPr lang="en-US" sz="900" dirty="0">
                  <a:solidFill>
                    <a:schemeClr val="bg1"/>
                  </a:solidFill>
                </a:endParaRPr>
              </a:p>
            </p:txBody>
          </p:sp>
        </p:grpSp>
        <p:grpSp>
          <p:nvGrpSpPr>
            <p:cNvPr id="8" name="Group 70"/>
            <p:cNvGrpSpPr>
              <a:grpSpLocks/>
            </p:cNvGrpSpPr>
            <p:nvPr/>
          </p:nvGrpSpPr>
          <p:grpSpPr bwMode="auto">
            <a:xfrm>
              <a:off x="3036" y="3058"/>
              <a:ext cx="689" cy="936"/>
              <a:chOff x="75" y="158"/>
              <a:chExt cx="788" cy="936"/>
            </a:xfrm>
          </p:grpSpPr>
          <p:sp>
            <p:nvSpPr>
              <p:cNvPr id="820295" name="Rectangle 71"/>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820296" name="Rectangle 72"/>
              <p:cNvSpPr>
                <a:spLocks noChangeArrowheads="1"/>
              </p:cNvSpPr>
              <p:nvPr/>
            </p:nvSpPr>
            <p:spPr bwMode="auto">
              <a:xfrm>
                <a:off x="177" y="352"/>
                <a:ext cx="652" cy="669"/>
              </a:xfrm>
              <a:prstGeom prst="rect">
                <a:avLst/>
              </a:prstGeom>
              <a:solidFill>
                <a:srgbClr val="000000"/>
              </a:solidFill>
              <a:ln w="12700">
                <a:solidFill>
                  <a:srgbClr val="008000"/>
                </a:solidFill>
                <a:miter lim="800000"/>
                <a:headEnd/>
                <a:tailEnd/>
              </a:ln>
              <a:effectLst/>
            </p:spPr>
            <p:txBody>
              <a:bodyPr anchor="ctr">
                <a:spAutoFit/>
              </a:bodyPr>
              <a:lstStyle/>
              <a:p>
                <a:pPr marL="176213" indent="-176213">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nSpc>
                    <a:spcPct val="100000"/>
                  </a:lnSpc>
                  <a:spcAft>
                    <a:spcPct val="0"/>
                  </a:spcAft>
                  <a:tabLst>
                    <a:tab pos="457200" algn="r"/>
                    <a:tab pos="2743200" algn="ctr"/>
                    <a:tab pos="5486400" algn="r"/>
                  </a:tabLst>
                </a:pPr>
                <a:endParaRPr lang="en-US" sz="900" dirty="0">
                  <a:solidFill>
                    <a:schemeClr val="bg1"/>
                  </a:solidFill>
                </a:endParaRPr>
              </a:p>
              <a:p>
                <a:pPr marL="176213" indent="-176213">
                  <a:lnSpc>
                    <a:spcPct val="100000"/>
                  </a:lnSpc>
                  <a:spcAft>
                    <a:spcPct val="0"/>
                  </a:spcAft>
                  <a:tabLst>
                    <a:tab pos="457200" algn="r"/>
                    <a:tab pos="2743200" algn="ctr"/>
                    <a:tab pos="5486400" algn="r"/>
                  </a:tabLst>
                </a:pPr>
                <a:endParaRPr lang="en-US" sz="900" dirty="0">
                  <a:solidFill>
                    <a:schemeClr val="bg1"/>
                  </a:solidFill>
                </a:endParaRPr>
              </a:p>
              <a:p>
                <a:pPr marL="176213" indent="-176213">
                  <a:lnSpc>
                    <a:spcPct val="100000"/>
                  </a:lnSpc>
                  <a:spcAft>
                    <a:spcPct val="0"/>
                  </a:spcAft>
                  <a:tabLst>
                    <a:tab pos="457200" algn="r"/>
                    <a:tab pos="2743200" algn="ctr"/>
                    <a:tab pos="5486400" algn="r"/>
                  </a:tabLst>
                </a:pPr>
                <a:endParaRPr lang="en-US" sz="900" dirty="0">
                  <a:solidFill>
                    <a:schemeClr val="bg1"/>
                  </a:solidFill>
                </a:endParaRPr>
              </a:p>
              <a:p>
                <a:pPr marL="176213" indent="-176213" algn="ctr">
                  <a:lnSpc>
                    <a:spcPct val="100000"/>
                  </a:lnSpc>
                  <a:spcAft>
                    <a:spcPct val="0"/>
                  </a:spcAft>
                  <a:tabLst>
                    <a:tab pos="457200" algn="r"/>
                    <a:tab pos="2743200" algn="ctr"/>
                    <a:tab pos="5486400" algn="r"/>
                  </a:tabLst>
                </a:pPr>
                <a:r>
                  <a:rPr lang="en-US" sz="900" dirty="0" smtClean="0">
                    <a:solidFill>
                      <a:schemeClr val="bg1"/>
                    </a:solidFill>
                  </a:rPr>
                  <a:t>Contract</a:t>
                </a:r>
                <a:endParaRPr lang="en-US" sz="900" dirty="0">
                  <a:solidFill>
                    <a:schemeClr val="bg1"/>
                  </a:solidFill>
                </a:endParaRPr>
              </a:p>
            </p:txBody>
          </p:sp>
        </p:grpSp>
        <p:grpSp>
          <p:nvGrpSpPr>
            <p:cNvPr id="9" name="Group 73"/>
            <p:cNvGrpSpPr>
              <a:grpSpLocks/>
            </p:cNvGrpSpPr>
            <p:nvPr/>
          </p:nvGrpSpPr>
          <p:grpSpPr bwMode="auto">
            <a:xfrm>
              <a:off x="2934" y="2878"/>
              <a:ext cx="689" cy="936"/>
              <a:chOff x="75" y="158"/>
              <a:chExt cx="788" cy="936"/>
            </a:xfrm>
          </p:grpSpPr>
          <p:sp>
            <p:nvSpPr>
              <p:cNvPr id="820298" name="Rectangle 74"/>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820299" name="Rectangle 75"/>
              <p:cNvSpPr>
                <a:spLocks noChangeArrowheads="1"/>
              </p:cNvSpPr>
              <p:nvPr/>
            </p:nvSpPr>
            <p:spPr bwMode="auto">
              <a:xfrm>
                <a:off x="160" y="385"/>
                <a:ext cx="652" cy="669"/>
              </a:xfrm>
              <a:prstGeom prst="rect">
                <a:avLst/>
              </a:prstGeom>
              <a:solidFill>
                <a:srgbClr val="000000"/>
              </a:solidFill>
              <a:ln w="12700">
                <a:solidFill>
                  <a:srgbClr val="008000"/>
                </a:solidFill>
                <a:miter lim="800000"/>
                <a:headEnd/>
                <a:tailEnd/>
              </a:ln>
              <a:effectLst/>
            </p:spPr>
            <p:txBody>
              <a:bodyPr anchor="ctr">
                <a:spAutoFit/>
              </a:bodyPr>
              <a:lstStyle/>
              <a:p>
                <a:pPr marL="176213" indent="-176213">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nSpc>
                    <a:spcPct val="100000"/>
                  </a:lnSpc>
                  <a:spcAft>
                    <a:spcPct val="0"/>
                  </a:spcAft>
                  <a:tabLst>
                    <a:tab pos="457200" algn="r"/>
                    <a:tab pos="2743200" algn="ctr"/>
                    <a:tab pos="5486400" algn="r"/>
                  </a:tabLst>
                </a:pPr>
                <a:endParaRPr lang="en-US" sz="900" dirty="0">
                  <a:solidFill>
                    <a:schemeClr val="bg1"/>
                  </a:solidFill>
                </a:endParaRPr>
              </a:p>
              <a:p>
                <a:pPr marL="176213" indent="-176213">
                  <a:lnSpc>
                    <a:spcPct val="100000"/>
                  </a:lnSpc>
                  <a:spcAft>
                    <a:spcPct val="0"/>
                  </a:spcAft>
                  <a:tabLst>
                    <a:tab pos="457200" algn="r"/>
                    <a:tab pos="2743200" algn="ctr"/>
                    <a:tab pos="5486400" algn="r"/>
                  </a:tabLst>
                </a:pPr>
                <a:endParaRPr lang="en-US" sz="900" dirty="0">
                  <a:solidFill>
                    <a:schemeClr val="bg1"/>
                  </a:solidFill>
                </a:endParaRPr>
              </a:p>
              <a:p>
                <a:pPr marL="176213" indent="-176213">
                  <a:lnSpc>
                    <a:spcPct val="100000"/>
                  </a:lnSpc>
                  <a:spcAft>
                    <a:spcPct val="0"/>
                  </a:spcAft>
                  <a:tabLst>
                    <a:tab pos="457200" algn="r"/>
                    <a:tab pos="2743200" algn="ctr"/>
                    <a:tab pos="5486400" algn="r"/>
                  </a:tabLst>
                </a:pPr>
                <a:endParaRPr lang="en-US" sz="900" dirty="0">
                  <a:solidFill>
                    <a:schemeClr val="bg1"/>
                  </a:solidFill>
                </a:endParaRPr>
              </a:p>
              <a:p>
                <a:pPr marL="176213" indent="-176213" algn="ctr">
                  <a:lnSpc>
                    <a:spcPct val="100000"/>
                  </a:lnSpc>
                  <a:spcAft>
                    <a:spcPct val="0"/>
                  </a:spcAft>
                  <a:tabLst>
                    <a:tab pos="457200" algn="r"/>
                    <a:tab pos="2743200" algn="ctr"/>
                    <a:tab pos="5486400" algn="r"/>
                  </a:tabLst>
                </a:pPr>
                <a:r>
                  <a:rPr lang="en-US" sz="900" dirty="0" smtClean="0">
                    <a:solidFill>
                      <a:schemeClr val="bg1"/>
                    </a:solidFill>
                  </a:rPr>
                  <a:t>Contract</a:t>
                </a:r>
                <a:endParaRPr lang="en-US" sz="900" dirty="0">
                  <a:solidFill>
                    <a:schemeClr val="bg1"/>
                  </a:solidFill>
                </a:endParaRPr>
              </a:p>
            </p:txBody>
          </p:sp>
        </p:grpSp>
        <p:grpSp>
          <p:nvGrpSpPr>
            <p:cNvPr id="10" name="Group 76"/>
            <p:cNvGrpSpPr>
              <a:grpSpLocks/>
            </p:cNvGrpSpPr>
            <p:nvPr/>
          </p:nvGrpSpPr>
          <p:grpSpPr bwMode="auto">
            <a:xfrm>
              <a:off x="2837" y="2724"/>
              <a:ext cx="689" cy="936"/>
              <a:chOff x="95" y="184"/>
              <a:chExt cx="788" cy="936"/>
            </a:xfrm>
          </p:grpSpPr>
          <p:sp>
            <p:nvSpPr>
              <p:cNvPr id="820301" name="Rectangle 77"/>
              <p:cNvSpPr>
                <a:spLocks noChangeArrowheads="1"/>
              </p:cNvSpPr>
              <p:nvPr/>
            </p:nvSpPr>
            <p:spPr bwMode="auto">
              <a:xfrm>
                <a:off x="95" y="184"/>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820302" name="Rectangle 78"/>
              <p:cNvSpPr>
                <a:spLocks noChangeArrowheads="1"/>
              </p:cNvSpPr>
              <p:nvPr/>
            </p:nvSpPr>
            <p:spPr bwMode="auto">
              <a:xfrm>
                <a:off x="150" y="376"/>
                <a:ext cx="652" cy="669"/>
              </a:xfrm>
              <a:prstGeom prst="rect">
                <a:avLst/>
              </a:prstGeom>
              <a:solidFill>
                <a:srgbClr val="000000"/>
              </a:solidFill>
              <a:ln w="12700">
                <a:solidFill>
                  <a:srgbClr val="008000"/>
                </a:solidFill>
                <a:miter lim="800000"/>
                <a:headEnd/>
                <a:tailEnd/>
              </a:ln>
              <a:effectLst/>
            </p:spPr>
            <p:txBody>
              <a:bodyPr anchor="ctr">
                <a:spAutoFit/>
              </a:bodyPr>
              <a:lstStyle/>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smtClean="0">
                  <a:solidFill>
                    <a:schemeClr val="bg1"/>
                  </a:solidFill>
                </a:endParaRPr>
              </a:p>
              <a:p>
                <a:pPr marL="176213" indent="-176213" algn="ctr">
                  <a:lnSpc>
                    <a:spcPct val="100000"/>
                  </a:lnSpc>
                  <a:spcAft>
                    <a:spcPct val="0"/>
                  </a:spcAft>
                  <a:tabLst>
                    <a:tab pos="457200" algn="r"/>
                    <a:tab pos="2743200" algn="ctr"/>
                    <a:tab pos="5486400" algn="r"/>
                  </a:tabLst>
                </a:pPr>
                <a:endParaRPr lang="en-US" sz="900" dirty="0">
                  <a:solidFill>
                    <a:schemeClr val="bg1"/>
                  </a:solidFill>
                </a:endParaRPr>
              </a:p>
              <a:p>
                <a:pPr marL="176213" indent="-176213" algn="ctr">
                  <a:lnSpc>
                    <a:spcPct val="100000"/>
                  </a:lnSpc>
                  <a:spcAft>
                    <a:spcPct val="0"/>
                  </a:spcAft>
                  <a:tabLst>
                    <a:tab pos="457200" algn="r"/>
                    <a:tab pos="2743200" algn="ctr"/>
                    <a:tab pos="5486400" algn="r"/>
                  </a:tabLst>
                </a:pPr>
                <a:r>
                  <a:rPr lang="en-US" sz="900" dirty="0">
                    <a:solidFill>
                      <a:schemeClr val="bg1"/>
                    </a:solidFill>
                  </a:rPr>
                  <a:t>TCP</a:t>
                </a:r>
              </a:p>
              <a:p>
                <a:pPr marL="176213" indent="-176213" algn="ctr">
                  <a:lnSpc>
                    <a:spcPct val="100000"/>
                  </a:lnSpc>
                  <a:spcAft>
                    <a:spcPct val="0"/>
                  </a:spcAft>
                  <a:tabLst>
                    <a:tab pos="457200" algn="r"/>
                    <a:tab pos="2743200" algn="ctr"/>
                    <a:tab pos="5486400" algn="r"/>
                  </a:tabLst>
                </a:pPr>
                <a:r>
                  <a:rPr lang="en-US" sz="900" dirty="0" smtClean="0">
                    <a:solidFill>
                      <a:schemeClr val="bg1"/>
                    </a:solidFill>
                  </a:rPr>
                  <a:t>Contract</a:t>
                </a:r>
                <a:endParaRPr lang="en-US" sz="900" dirty="0">
                  <a:solidFill>
                    <a:schemeClr val="bg1"/>
                  </a:solidFill>
                </a:endParaRPr>
              </a:p>
            </p:txBody>
          </p:sp>
        </p:grpSp>
      </p:grpSp>
      <p:sp>
        <p:nvSpPr>
          <p:cNvPr id="820307" name="AutoShape 83"/>
          <p:cNvSpPr>
            <a:spLocks noChangeArrowheads="1"/>
          </p:cNvSpPr>
          <p:nvPr/>
        </p:nvSpPr>
        <p:spPr bwMode="auto">
          <a:xfrm rot="861617">
            <a:off x="6475051" y="4497503"/>
            <a:ext cx="1963737" cy="846138"/>
          </a:xfrm>
          <a:prstGeom prst="irregularSeal2">
            <a:avLst/>
          </a:prstGeom>
          <a:gradFill rotWithShape="1">
            <a:gsLst>
              <a:gs pos="0">
                <a:schemeClr val="bg1"/>
              </a:gs>
              <a:gs pos="100000">
                <a:srgbClr val="00CC99"/>
              </a:gs>
            </a:gsLst>
            <a:path path="shape">
              <a:fillToRect l="50000" t="50000" r="50000" b="50000"/>
            </a:path>
          </a:gradFill>
          <a:ln w="9525" algn="ctr">
            <a:solidFill>
              <a:srgbClr val="A50021"/>
            </a:solidFill>
            <a:miter lim="800000"/>
            <a:headEnd/>
            <a:tailEnd/>
          </a:ln>
          <a:effectLst/>
        </p:spPr>
        <p:txBody>
          <a:bodyPr wrap="none" anchor="ctr"/>
          <a:lstStyle/>
          <a:p>
            <a:endParaRPr lang="en-US"/>
          </a:p>
        </p:txBody>
      </p:sp>
      <p:sp>
        <p:nvSpPr>
          <p:cNvPr id="820308" name="Text Box 84"/>
          <p:cNvSpPr txBox="1">
            <a:spLocks noChangeArrowheads="1"/>
          </p:cNvSpPr>
          <p:nvPr/>
        </p:nvSpPr>
        <p:spPr bwMode="auto">
          <a:xfrm>
            <a:off x="6629400" y="4648200"/>
            <a:ext cx="1438275" cy="461665"/>
          </a:xfrm>
          <a:prstGeom prst="rect">
            <a:avLst/>
          </a:prstGeom>
          <a:noFill/>
          <a:ln w="9525" algn="ctr">
            <a:noFill/>
            <a:miter lim="800000"/>
            <a:headEnd/>
            <a:tailEnd/>
          </a:ln>
          <a:effectLst/>
        </p:spPr>
        <p:txBody>
          <a:bodyPr>
            <a:spAutoFit/>
          </a:bodyPr>
          <a:lstStyle/>
          <a:p>
            <a:pPr algn="ctr">
              <a:spcBef>
                <a:spcPct val="50000"/>
              </a:spcBef>
            </a:pPr>
            <a:r>
              <a:rPr lang="en-US" sz="1200" dirty="0"/>
              <a:t>Program  Specific TCP</a:t>
            </a:r>
          </a:p>
        </p:txBody>
      </p:sp>
      <p:sp>
        <p:nvSpPr>
          <p:cNvPr id="62" name="AutoShape 35"/>
          <p:cNvSpPr>
            <a:spLocks noChangeArrowheads="1"/>
          </p:cNvSpPr>
          <p:nvPr/>
        </p:nvSpPr>
        <p:spPr bwMode="auto">
          <a:xfrm rot="861617">
            <a:off x="226651" y="3811703"/>
            <a:ext cx="1963738" cy="846138"/>
          </a:xfrm>
          <a:prstGeom prst="irregularSeal2">
            <a:avLst/>
          </a:prstGeom>
          <a:gradFill rotWithShape="1">
            <a:gsLst>
              <a:gs pos="0">
                <a:schemeClr val="bg1"/>
              </a:gs>
              <a:gs pos="100000">
                <a:srgbClr val="00CC99"/>
              </a:gs>
            </a:gsLst>
            <a:path path="shape">
              <a:fillToRect l="50000" t="50000" r="50000" b="50000"/>
            </a:path>
          </a:gradFill>
          <a:ln w="9525" algn="ctr">
            <a:solidFill>
              <a:srgbClr val="A50021"/>
            </a:solidFill>
            <a:miter lim="800000"/>
            <a:headEnd/>
            <a:tailEnd/>
          </a:ln>
          <a:effectLst/>
        </p:spPr>
        <p:txBody>
          <a:bodyPr wrap="none" anchor="ctr"/>
          <a:lstStyle/>
          <a:p>
            <a:endParaRPr lang="en-US"/>
          </a:p>
        </p:txBody>
      </p:sp>
      <p:sp>
        <p:nvSpPr>
          <p:cNvPr id="64" name="Text Box 40"/>
          <p:cNvSpPr txBox="1">
            <a:spLocks noChangeArrowheads="1"/>
          </p:cNvSpPr>
          <p:nvPr/>
        </p:nvSpPr>
        <p:spPr bwMode="auto">
          <a:xfrm>
            <a:off x="533400" y="4114800"/>
            <a:ext cx="1438275" cy="276999"/>
          </a:xfrm>
          <a:prstGeom prst="rect">
            <a:avLst/>
          </a:prstGeom>
          <a:noFill/>
          <a:ln w="9525" algn="ctr">
            <a:noFill/>
            <a:miter lim="800000"/>
            <a:headEnd/>
            <a:tailEnd/>
          </a:ln>
          <a:effectLst/>
        </p:spPr>
        <p:txBody>
          <a:bodyPr>
            <a:spAutoFit/>
          </a:bodyPr>
          <a:lstStyle/>
          <a:p>
            <a:pPr algn="ctr">
              <a:spcBef>
                <a:spcPct val="50000"/>
              </a:spcBef>
            </a:pPr>
            <a:r>
              <a:rPr lang="en-US" sz="1200" dirty="0" smtClean="0">
                <a:solidFill>
                  <a:srgbClr val="FF0000"/>
                </a:solidFill>
              </a:rPr>
              <a:t>Example</a:t>
            </a:r>
            <a:endParaRPr lang="en-US" sz="1200" dirty="0">
              <a:solidFill>
                <a:srgbClr val="FF0000"/>
              </a:solidFill>
            </a:endParaRPr>
          </a:p>
        </p:txBody>
      </p:sp>
      <p:pic>
        <p:nvPicPr>
          <p:cNvPr id="16389" name="Picture 5"/>
          <p:cNvPicPr>
            <a:picLocks noChangeAspect="1" noChangeArrowheads="1"/>
          </p:cNvPicPr>
          <p:nvPr/>
        </p:nvPicPr>
        <p:blipFill>
          <a:blip r:embed="rId11" cstate="print"/>
          <a:srcRect/>
          <a:stretch>
            <a:fillRect/>
          </a:stretch>
        </p:blipFill>
        <p:spPr bwMode="auto">
          <a:xfrm>
            <a:off x="2514600" y="3962400"/>
            <a:ext cx="1752600" cy="2261221"/>
          </a:xfrm>
          <a:prstGeom prst="rect">
            <a:avLst/>
          </a:prstGeom>
          <a:noFill/>
          <a:ln w="12700">
            <a:solidFill>
              <a:schemeClr val="tx1"/>
            </a:solidFill>
            <a:miter lim="800000"/>
            <a:headEnd/>
            <a:tailEnd/>
          </a:ln>
        </p:spPr>
      </p:pic>
      <p:pic>
        <p:nvPicPr>
          <p:cNvPr id="16388" name="Picture 4"/>
          <p:cNvPicPr>
            <a:picLocks noChangeAspect="1" noChangeArrowheads="1"/>
          </p:cNvPicPr>
          <p:nvPr/>
        </p:nvPicPr>
        <p:blipFill>
          <a:blip r:embed="rId12" cstate="print"/>
          <a:srcRect/>
          <a:stretch>
            <a:fillRect/>
          </a:stretch>
        </p:blipFill>
        <p:spPr bwMode="auto">
          <a:xfrm>
            <a:off x="2362200" y="4114800"/>
            <a:ext cx="1724025" cy="2232159"/>
          </a:xfrm>
          <a:prstGeom prst="rect">
            <a:avLst/>
          </a:prstGeom>
          <a:noFill/>
          <a:ln w="12700">
            <a:solidFill>
              <a:schemeClr val="tx1"/>
            </a:solidFill>
            <a:miter lim="800000"/>
            <a:headEnd/>
            <a:tailEnd/>
          </a:ln>
        </p:spPr>
      </p:pic>
      <p:pic>
        <p:nvPicPr>
          <p:cNvPr id="16387" name="Picture 3"/>
          <p:cNvPicPr>
            <a:picLocks noChangeAspect="1" noChangeArrowheads="1"/>
          </p:cNvPicPr>
          <p:nvPr/>
        </p:nvPicPr>
        <p:blipFill>
          <a:blip r:embed="rId13" cstate="print"/>
          <a:srcRect/>
          <a:stretch>
            <a:fillRect/>
          </a:stretch>
        </p:blipFill>
        <p:spPr bwMode="auto">
          <a:xfrm>
            <a:off x="2209800" y="4267200"/>
            <a:ext cx="1719889" cy="2223787"/>
          </a:xfrm>
          <a:prstGeom prst="rect">
            <a:avLst/>
          </a:prstGeom>
          <a:noFill/>
          <a:ln w="9525">
            <a:solidFill>
              <a:schemeClr val="tx1"/>
            </a:solidFill>
            <a:miter lim="800000"/>
            <a:headEnd/>
            <a:tailEnd/>
          </a:ln>
        </p:spPr>
      </p:pic>
      <p:pic>
        <p:nvPicPr>
          <p:cNvPr id="16394" name="Picture 10"/>
          <p:cNvPicPr>
            <a:picLocks noChangeAspect="1" noChangeArrowheads="1"/>
          </p:cNvPicPr>
          <p:nvPr/>
        </p:nvPicPr>
        <p:blipFill>
          <a:blip r:embed="rId14" cstate="print"/>
          <a:srcRect/>
          <a:stretch>
            <a:fillRect/>
          </a:stretch>
        </p:blipFill>
        <p:spPr bwMode="auto">
          <a:xfrm>
            <a:off x="6781800" y="2438400"/>
            <a:ext cx="942936" cy="1219200"/>
          </a:xfrm>
          <a:prstGeom prst="rect">
            <a:avLst/>
          </a:prstGeom>
          <a:noFill/>
          <a:ln w="12700">
            <a:solidFill>
              <a:schemeClr val="tx1"/>
            </a:solidFill>
            <a:miter lim="800000"/>
            <a:headEnd/>
            <a:tailEnd/>
          </a:ln>
        </p:spPr>
      </p:pic>
      <p:pic>
        <p:nvPicPr>
          <p:cNvPr id="16393" name="Picture 9"/>
          <p:cNvPicPr>
            <a:picLocks noChangeAspect="1" noChangeArrowheads="1"/>
          </p:cNvPicPr>
          <p:nvPr/>
        </p:nvPicPr>
        <p:blipFill>
          <a:blip r:embed="rId15" cstate="print"/>
          <a:srcRect/>
          <a:stretch>
            <a:fillRect/>
          </a:stretch>
        </p:blipFill>
        <p:spPr bwMode="auto">
          <a:xfrm>
            <a:off x="5715000" y="2362200"/>
            <a:ext cx="944217" cy="1219200"/>
          </a:xfrm>
          <a:prstGeom prst="rect">
            <a:avLst/>
          </a:prstGeom>
          <a:noFill/>
          <a:ln w="12700">
            <a:solidFill>
              <a:schemeClr val="tx1"/>
            </a:solidFill>
            <a:miter lim="800000"/>
            <a:headEnd/>
            <a:tailEnd/>
          </a:ln>
        </p:spPr>
      </p:pic>
      <p:pic>
        <p:nvPicPr>
          <p:cNvPr id="16396" name="Picture 12"/>
          <p:cNvPicPr>
            <a:picLocks noChangeAspect="1" noChangeArrowheads="1"/>
          </p:cNvPicPr>
          <p:nvPr/>
        </p:nvPicPr>
        <p:blipFill>
          <a:blip r:embed="rId16" cstate="print"/>
          <a:srcRect/>
          <a:stretch>
            <a:fillRect/>
          </a:stretch>
        </p:blipFill>
        <p:spPr bwMode="auto">
          <a:xfrm>
            <a:off x="7924800" y="2286000"/>
            <a:ext cx="990600" cy="1274840"/>
          </a:xfrm>
          <a:prstGeom prst="rect">
            <a:avLst/>
          </a:prstGeom>
          <a:noFill/>
          <a:ln w="12700">
            <a:solidFill>
              <a:schemeClr val="tx1"/>
            </a:solidFill>
            <a:miter lim="800000"/>
            <a:headEnd/>
            <a:tailEnd/>
          </a:ln>
        </p:spPr>
      </p:pic>
      <p:sp>
        <p:nvSpPr>
          <p:cNvPr id="63" name="TextBox 62"/>
          <p:cNvSpPr txBox="1"/>
          <p:nvPr/>
        </p:nvSpPr>
        <p:spPr>
          <a:xfrm>
            <a:off x="228600" y="4724400"/>
            <a:ext cx="1828800" cy="1200329"/>
          </a:xfrm>
          <a:prstGeom prst="rect">
            <a:avLst/>
          </a:prstGeom>
          <a:noFill/>
        </p:spPr>
        <p:txBody>
          <a:bodyPr wrap="square" rtlCol="0">
            <a:spAutoFit/>
          </a:bodyPr>
          <a:lstStyle/>
          <a:p>
            <a:r>
              <a:rPr lang="en-US" dirty="0" smtClean="0">
                <a:solidFill>
                  <a:srgbClr val="FF0000"/>
                </a:solidFill>
              </a:rPr>
              <a:t>“Technology” refers to </a:t>
            </a:r>
            <a:r>
              <a:rPr lang="en-US" u="sng" dirty="0" smtClean="0">
                <a:solidFill>
                  <a:srgbClr val="FF0000"/>
                </a:solidFill>
              </a:rPr>
              <a:t>technical data </a:t>
            </a:r>
            <a:r>
              <a:rPr lang="en-US" dirty="0" smtClean="0">
                <a:solidFill>
                  <a:srgbClr val="FF0000"/>
                </a:solidFill>
              </a:rPr>
              <a:t>or </a:t>
            </a:r>
            <a:r>
              <a:rPr lang="en-US" u="sng" dirty="0" smtClean="0">
                <a:solidFill>
                  <a:srgbClr val="FF0000"/>
                </a:solidFill>
              </a:rPr>
              <a:t>know-how</a:t>
            </a:r>
            <a:endParaRPr lang="en-US" u="sng" dirty="0">
              <a:solidFill>
                <a:srgbClr val="FF0000"/>
              </a:solidFill>
            </a:endParaRPr>
          </a:p>
        </p:txBody>
      </p:sp>
      <p:pic>
        <p:nvPicPr>
          <p:cNvPr id="65" name="Picture 8"/>
          <p:cNvPicPr>
            <a:picLocks noChangeAspect="1" noChangeArrowheads="1"/>
          </p:cNvPicPr>
          <p:nvPr/>
        </p:nvPicPr>
        <p:blipFill>
          <a:blip r:embed="rId17" cstate="print"/>
          <a:srcRect/>
          <a:stretch>
            <a:fillRect/>
          </a:stretch>
        </p:blipFill>
        <p:spPr bwMode="auto">
          <a:xfrm>
            <a:off x="381000" y="228600"/>
            <a:ext cx="2705100" cy="457200"/>
          </a:xfrm>
          <a:prstGeom prst="rect">
            <a:avLst/>
          </a:prstGeom>
          <a:noFill/>
          <a:ln w="9525">
            <a:noFill/>
            <a:miter lim="800000"/>
            <a:headEnd/>
            <a:tailEnd/>
          </a:ln>
          <a:effectLst/>
        </p:spPr>
      </p:pic>
      <p:pic>
        <p:nvPicPr>
          <p:cNvPr id="66" name="Picture 2"/>
          <p:cNvPicPr>
            <a:picLocks noChangeAspect="1" noChangeArrowheads="1"/>
          </p:cNvPicPr>
          <p:nvPr/>
        </p:nvPicPr>
        <p:blipFill>
          <a:blip r:embed="rId18" cstate="print"/>
          <a:srcRect/>
          <a:stretch>
            <a:fillRect/>
          </a:stretch>
        </p:blipFill>
        <p:spPr bwMode="auto">
          <a:xfrm>
            <a:off x="5943600" y="838200"/>
            <a:ext cx="365760" cy="157238"/>
          </a:xfrm>
          <a:prstGeom prst="rect">
            <a:avLst/>
          </a:prstGeom>
          <a:noFill/>
          <a:ln w="9525">
            <a:noFill/>
            <a:miter lim="800000"/>
            <a:headEnd/>
            <a:tailEnd/>
          </a:ln>
        </p:spPr>
      </p:pic>
      <p:pic>
        <p:nvPicPr>
          <p:cNvPr id="67" name="Picture 2"/>
          <p:cNvPicPr>
            <a:picLocks noChangeAspect="1" noChangeArrowheads="1"/>
          </p:cNvPicPr>
          <p:nvPr/>
        </p:nvPicPr>
        <p:blipFill>
          <a:blip r:embed="rId18" cstate="print"/>
          <a:srcRect/>
          <a:stretch>
            <a:fillRect/>
          </a:stretch>
        </p:blipFill>
        <p:spPr bwMode="auto">
          <a:xfrm>
            <a:off x="7543800" y="762000"/>
            <a:ext cx="365760" cy="157238"/>
          </a:xfrm>
          <a:prstGeom prst="rect">
            <a:avLst/>
          </a:prstGeom>
          <a:noFill/>
          <a:ln w="9525">
            <a:noFill/>
            <a:miter lim="800000"/>
            <a:headEnd/>
            <a:tailEnd/>
          </a:ln>
        </p:spPr>
      </p:pic>
      <p:pic>
        <p:nvPicPr>
          <p:cNvPr id="68" name="Picture 2"/>
          <p:cNvPicPr>
            <a:picLocks noChangeAspect="1" noChangeArrowheads="1"/>
          </p:cNvPicPr>
          <p:nvPr/>
        </p:nvPicPr>
        <p:blipFill>
          <a:blip r:embed="rId18" cstate="print"/>
          <a:srcRect/>
          <a:stretch>
            <a:fillRect/>
          </a:stretch>
        </p:blipFill>
        <p:spPr bwMode="auto">
          <a:xfrm>
            <a:off x="6019800" y="4495800"/>
            <a:ext cx="365760" cy="157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Operation of the SSA</a:t>
            </a:r>
            <a:endParaRPr lang="en-US" dirty="0"/>
          </a:p>
        </p:txBody>
      </p:sp>
      <p:sp>
        <p:nvSpPr>
          <p:cNvPr id="3" name="Content Placeholder 2"/>
          <p:cNvSpPr>
            <a:spLocks noGrp="1"/>
          </p:cNvSpPr>
          <p:nvPr>
            <p:ph idx="1"/>
          </p:nvPr>
        </p:nvSpPr>
        <p:spPr>
          <a:xfrm>
            <a:off x="457200" y="1447800"/>
            <a:ext cx="8229600" cy="4953000"/>
          </a:xfrm>
        </p:spPr>
        <p:txBody>
          <a:bodyPr>
            <a:normAutofit fontScale="92500"/>
          </a:bodyPr>
          <a:lstStyle/>
          <a:p>
            <a:endParaRPr lang="en-US" sz="1200" dirty="0" smtClean="0"/>
          </a:p>
          <a:p>
            <a:r>
              <a:rPr lang="en-US" sz="2400" dirty="0" smtClean="0"/>
              <a:t>Board Resolutions &amp; Plans, Policies &amp; Procedures </a:t>
            </a:r>
            <a:endParaRPr lang="en-US" sz="2400" b="1" i="1" dirty="0" smtClean="0"/>
          </a:p>
          <a:p>
            <a:pPr lvl="1"/>
            <a:r>
              <a:rPr lang="en-US" sz="2000" dirty="0" smtClean="0"/>
              <a:t>Specify how SSA will operate</a:t>
            </a:r>
          </a:p>
          <a:p>
            <a:r>
              <a:rPr lang="en-US" sz="2400" dirty="0" smtClean="0"/>
              <a:t>Numerous Unforeseen Issues:</a:t>
            </a:r>
          </a:p>
          <a:p>
            <a:pPr lvl="1"/>
            <a:r>
              <a:rPr lang="en-US" sz="2000" dirty="0" smtClean="0"/>
              <a:t>Work areas</a:t>
            </a:r>
          </a:p>
          <a:p>
            <a:pPr lvl="1"/>
            <a:r>
              <a:rPr lang="en-US" sz="2000" dirty="0" smtClean="0"/>
              <a:t>Email monitoring &amp; retention</a:t>
            </a:r>
          </a:p>
          <a:p>
            <a:pPr lvl="1"/>
            <a:r>
              <a:rPr lang="en-US" sz="2000" dirty="0" smtClean="0"/>
              <a:t>Phone logs (who is talking to whom and why)</a:t>
            </a:r>
          </a:p>
          <a:p>
            <a:pPr lvl="1"/>
            <a:r>
              <a:rPr lang="en-US" sz="2000" dirty="0" smtClean="0"/>
              <a:t>Visit approvals, logs, &amp; escorts </a:t>
            </a:r>
          </a:p>
          <a:p>
            <a:pPr lvl="1"/>
            <a:r>
              <a:rPr lang="en-US" sz="2000" dirty="0" smtClean="0"/>
              <a:t>Administrative services provided by foreign parent</a:t>
            </a:r>
          </a:p>
          <a:p>
            <a:pPr lvl="1"/>
            <a:r>
              <a:rPr lang="en-US" sz="2000" dirty="0" smtClean="0"/>
              <a:t>Dual-citizen clearances “…guideline requires that any clearance be denied or revoked unless the applicant surrenders the foreign passport ...”</a:t>
            </a:r>
          </a:p>
          <a:p>
            <a:r>
              <a:rPr lang="en-US" sz="2400" dirty="0" smtClean="0"/>
              <a:t>Plans must address each concern</a:t>
            </a:r>
            <a:endParaRPr lang="en-US" sz="2400" b="1" i="1" dirty="0" smtClean="0"/>
          </a:p>
          <a:p>
            <a:pPr lvl="1"/>
            <a:r>
              <a:rPr lang="en-US" sz="2000" dirty="0" smtClean="0"/>
              <a:t>All staff are responsible for compliance</a:t>
            </a:r>
          </a:p>
          <a:p>
            <a:r>
              <a:rPr lang="en-US" sz="2400" dirty="0" smtClean="0"/>
              <a:t>Annual Review with DSS</a:t>
            </a:r>
            <a:endParaRPr lang="en-US" sz="2000" dirty="0" smtClean="0"/>
          </a:p>
        </p:txBody>
      </p:sp>
      <p:pic>
        <p:nvPicPr>
          <p:cNvPr id="7"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
        <p:nvSpPr>
          <p:cNvPr id="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D8DFBA-F357-4972-AEEC-BF7714A3763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3FC3D16B-E742-4751-B8F9-0BC52F13BF85}" type="slidenum">
              <a:rPr lang="en-US"/>
              <a:pPr/>
              <a:t>19</a:t>
            </a:fld>
            <a:endParaRPr lang="en-US"/>
          </a:p>
        </p:txBody>
      </p:sp>
      <p:sp>
        <p:nvSpPr>
          <p:cNvPr id="786434" name="Rectangle 2"/>
          <p:cNvSpPr>
            <a:spLocks noGrp="1" noChangeArrowheads="1"/>
          </p:cNvSpPr>
          <p:nvPr>
            <p:ph type="title"/>
          </p:nvPr>
        </p:nvSpPr>
        <p:spPr>
          <a:xfrm>
            <a:off x="457200" y="685800"/>
            <a:ext cx="8229600" cy="460375"/>
          </a:xfrm>
        </p:spPr>
        <p:txBody>
          <a:bodyPr>
            <a:normAutofit fontScale="90000"/>
          </a:bodyPr>
          <a:lstStyle/>
          <a:p>
            <a:r>
              <a:rPr lang="en-US" dirty="0" smtClean="0"/>
              <a:t>Compartmentalized Work Areas</a:t>
            </a:r>
            <a:endParaRPr lang="en-US" dirty="0"/>
          </a:p>
        </p:txBody>
      </p:sp>
      <p:pic>
        <p:nvPicPr>
          <p:cNvPr id="786441" name="Picture 9"/>
          <p:cNvPicPr>
            <a:picLocks noChangeAspect="1" noChangeArrowheads="1"/>
          </p:cNvPicPr>
          <p:nvPr/>
        </p:nvPicPr>
        <p:blipFill>
          <a:blip r:embed="rId3" cstate="print"/>
          <a:srcRect/>
          <a:stretch>
            <a:fillRect/>
          </a:stretch>
        </p:blipFill>
        <p:spPr bwMode="auto">
          <a:xfrm>
            <a:off x="762000" y="1282338"/>
            <a:ext cx="3276600" cy="2371622"/>
          </a:xfrm>
          <a:prstGeom prst="rect">
            <a:avLst/>
          </a:prstGeom>
          <a:noFill/>
          <a:ln w="19050">
            <a:solidFill>
              <a:schemeClr val="tx1"/>
            </a:solidFill>
            <a:miter lim="800000"/>
            <a:headEnd/>
            <a:tailEnd/>
          </a:ln>
        </p:spPr>
      </p:pic>
      <p:pic>
        <p:nvPicPr>
          <p:cNvPr id="786442" name="Picture 10"/>
          <p:cNvPicPr>
            <a:picLocks noChangeAspect="1" noChangeArrowheads="1"/>
          </p:cNvPicPr>
          <p:nvPr/>
        </p:nvPicPr>
        <p:blipFill>
          <a:blip r:embed="rId4" cstate="print"/>
          <a:srcRect/>
          <a:stretch>
            <a:fillRect/>
          </a:stretch>
        </p:blipFill>
        <p:spPr bwMode="auto">
          <a:xfrm>
            <a:off x="4648200" y="1281809"/>
            <a:ext cx="3276601" cy="2379189"/>
          </a:xfrm>
          <a:prstGeom prst="rect">
            <a:avLst/>
          </a:prstGeom>
          <a:noFill/>
          <a:ln w="19050">
            <a:solidFill>
              <a:schemeClr val="tx1"/>
            </a:solidFill>
            <a:miter lim="800000"/>
            <a:headEnd/>
            <a:tailEnd/>
          </a:ln>
        </p:spPr>
      </p:pic>
      <p:sp>
        <p:nvSpPr>
          <p:cNvPr id="10" name="TextBox 9"/>
          <p:cNvSpPr txBox="1"/>
          <p:nvPr/>
        </p:nvSpPr>
        <p:spPr>
          <a:xfrm>
            <a:off x="381000" y="3733800"/>
            <a:ext cx="8382000" cy="2862322"/>
          </a:xfrm>
          <a:prstGeom prst="rect">
            <a:avLst/>
          </a:prstGeom>
          <a:noFill/>
        </p:spPr>
        <p:txBody>
          <a:bodyPr wrap="square" rtlCol="0">
            <a:spAutoFit/>
          </a:bodyPr>
          <a:lstStyle/>
          <a:p>
            <a:pPr>
              <a:buFont typeface="Arial" pitchFamily="34" charset="0"/>
              <a:buChar char="•"/>
            </a:pPr>
            <a:r>
              <a:rPr lang="en-US" sz="2000" dirty="0" smtClean="0"/>
              <a:t> Each company is unique: </a:t>
            </a:r>
          </a:p>
          <a:p>
            <a:pPr lvl="1">
              <a:buFont typeface="Arial" pitchFamily="34" charset="0"/>
              <a:buChar char="•"/>
            </a:pPr>
            <a:r>
              <a:rPr lang="en-US" sz="2000" dirty="0" smtClean="0"/>
              <a:t> Common/Unrestricted Area </a:t>
            </a:r>
          </a:p>
          <a:p>
            <a:pPr lvl="1">
              <a:buFont typeface="Arial" pitchFamily="34" charset="0"/>
              <a:buChar char="•"/>
            </a:pPr>
            <a:r>
              <a:rPr lang="en-US" sz="2000" dirty="0" smtClean="0"/>
              <a:t> Export-Controlled Work Area</a:t>
            </a:r>
          </a:p>
          <a:p>
            <a:pPr lvl="1">
              <a:buFont typeface="Arial" pitchFamily="34" charset="0"/>
              <a:buChar char="•"/>
            </a:pPr>
            <a:r>
              <a:rPr lang="en-US" sz="2000" dirty="0" smtClean="0"/>
              <a:t> Classified Work Area </a:t>
            </a:r>
          </a:p>
          <a:p>
            <a:pPr lvl="1">
              <a:buFont typeface="Arial" pitchFamily="34" charset="0"/>
              <a:buChar char="•"/>
            </a:pPr>
            <a:r>
              <a:rPr lang="en-US" sz="2000" dirty="0" smtClean="0"/>
              <a:t> Unlicensed Foreign Nationals must have area to facilitate their work:</a:t>
            </a:r>
          </a:p>
          <a:p>
            <a:pPr lvl="2">
              <a:buFont typeface="Arial" pitchFamily="34" charset="0"/>
              <a:buChar char="•"/>
            </a:pPr>
            <a:r>
              <a:rPr lang="en-US" sz="2000" dirty="0" smtClean="0"/>
              <a:t> Divide by floors / rooms</a:t>
            </a:r>
          </a:p>
          <a:p>
            <a:pPr lvl="2">
              <a:buFont typeface="Arial" pitchFamily="34" charset="0"/>
              <a:buChar char="•"/>
            </a:pPr>
            <a:r>
              <a:rPr lang="en-US" sz="2000" dirty="0" smtClean="0"/>
              <a:t> Do not comingle foreign staff with US cleared staff or USML projects </a:t>
            </a:r>
          </a:p>
          <a:p>
            <a:pPr lvl="1">
              <a:buFont typeface="Arial" pitchFamily="34" charset="0"/>
              <a:buChar char="•"/>
            </a:pPr>
            <a:r>
              <a:rPr lang="en-US" sz="2000" dirty="0" smtClean="0"/>
              <a:t> Clear designation of areas (signs, keypad locks, door badges, etc.)</a:t>
            </a:r>
          </a:p>
          <a:p>
            <a:pPr lvl="1">
              <a:buFont typeface="Arial" pitchFamily="34" charset="0"/>
              <a:buChar char="•"/>
            </a:pPr>
            <a:r>
              <a:rPr lang="en-US" sz="2000" dirty="0" smtClean="0"/>
              <a:t> Train staff to enforce SPP </a:t>
            </a:r>
          </a:p>
        </p:txBody>
      </p:sp>
      <p:pic>
        <p:nvPicPr>
          <p:cNvPr id="11" name="Picture 8"/>
          <p:cNvPicPr>
            <a:picLocks noChangeAspect="1" noChangeArrowheads="1"/>
          </p:cNvPicPr>
          <p:nvPr/>
        </p:nvPicPr>
        <p:blipFill>
          <a:blip r:embed="rId5" cstate="print"/>
          <a:srcRect/>
          <a:stretch>
            <a:fillRect/>
          </a:stretch>
        </p:blipFill>
        <p:spPr bwMode="auto">
          <a:xfrm>
            <a:off x="381000" y="228600"/>
            <a:ext cx="2705100" cy="457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DSS Statistics</a:t>
            </a:r>
          </a:p>
          <a:p>
            <a:r>
              <a:rPr lang="en-US" dirty="0" smtClean="0"/>
              <a:t>FOCI</a:t>
            </a:r>
          </a:p>
          <a:p>
            <a:pPr lvl="1"/>
            <a:r>
              <a:rPr lang="en-US" dirty="0" smtClean="0"/>
              <a:t>Indicators</a:t>
            </a:r>
          </a:p>
          <a:p>
            <a:pPr lvl="1"/>
            <a:r>
              <a:rPr lang="en-US" dirty="0" smtClean="0"/>
              <a:t>Mitigation instruments</a:t>
            </a:r>
          </a:p>
          <a:p>
            <a:pPr lvl="1"/>
            <a:r>
              <a:rPr lang="en-US" dirty="0" smtClean="0"/>
              <a:t>Process – Implementing FOCI controls</a:t>
            </a:r>
          </a:p>
          <a:p>
            <a:pPr lvl="1"/>
            <a:r>
              <a:rPr lang="en-US" dirty="0" smtClean="0"/>
              <a:t>Plans – Developing a compliance program</a:t>
            </a:r>
          </a:p>
          <a:p>
            <a:pPr lvl="1"/>
            <a:r>
              <a:rPr lang="en-US" dirty="0" smtClean="0"/>
              <a:t>Operation – Putting plans into action</a:t>
            </a:r>
          </a:p>
          <a:p>
            <a:pPr lvl="1"/>
            <a:r>
              <a:rPr lang="en-US" dirty="0" smtClean="0"/>
              <a:t>Case Study</a:t>
            </a:r>
          </a:p>
          <a:p>
            <a:pPr lvl="1"/>
            <a:r>
              <a:rPr lang="en-US" dirty="0" smtClean="0"/>
              <a:t>Local Issues – FAQ’s for defense contractors</a:t>
            </a:r>
          </a:p>
        </p:txBody>
      </p:sp>
      <p:pic>
        <p:nvPicPr>
          <p:cNvPr id="4"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sp>
        <p:nvSpPr>
          <p:cNvPr id="5" name="Slide Number Placeholder 5"/>
          <p:cNvSpPr>
            <a:spLocks noGrp="1"/>
          </p:cNvSpPr>
          <p:nvPr>
            <p:ph type="sldNum" sz="quarter" idx="12"/>
          </p:nvPr>
        </p:nvSpPr>
        <p:spPr>
          <a:xfrm>
            <a:off x="6553200" y="6356350"/>
            <a:ext cx="2133600" cy="365125"/>
          </a:xfrm>
        </p:spPr>
        <p:txBody>
          <a:bodyPr/>
          <a:lstStyle/>
          <a:p>
            <a:fld id="{B1D8DFBA-F357-4972-AEEC-BF7714A37634}"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SSA Contacts &amp; Visits</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sz="2400" dirty="0" smtClean="0"/>
              <a:t>Purpose is to prevent the transfer of US-origin technology to parent</a:t>
            </a:r>
          </a:p>
          <a:p>
            <a:pPr lvl="1"/>
            <a:r>
              <a:rPr lang="en-US" sz="2000" dirty="0" smtClean="0"/>
              <a:t>Email / Telephone</a:t>
            </a:r>
          </a:p>
          <a:p>
            <a:pPr lvl="1"/>
            <a:r>
              <a:rPr lang="en-US" sz="2000" dirty="0" smtClean="0"/>
              <a:t>Face-to-face</a:t>
            </a:r>
          </a:p>
          <a:p>
            <a:r>
              <a:rPr lang="en-US" sz="2400" b="1" i="1" dirty="0" smtClean="0"/>
              <a:t>Non-Routine Business Visits </a:t>
            </a:r>
            <a:r>
              <a:rPr lang="en-US" sz="2400" dirty="0" smtClean="0"/>
              <a:t>by Personnel of Foreign Parent (regardless of citizenship)</a:t>
            </a:r>
          </a:p>
          <a:p>
            <a:pPr lvl="1"/>
            <a:r>
              <a:rPr lang="en-US" sz="2000" dirty="0" smtClean="0"/>
              <a:t>Outside Director approval required</a:t>
            </a:r>
          </a:p>
          <a:p>
            <a:r>
              <a:rPr lang="en-US" sz="2400" b="1" i="1" dirty="0" smtClean="0"/>
              <a:t>Routine Business Visits </a:t>
            </a:r>
            <a:r>
              <a:rPr lang="en-US" sz="2400" dirty="0" smtClean="0"/>
              <a:t>(those made in connection with regular day-to-day operations that do not involve classified or ITAR information)</a:t>
            </a:r>
            <a:endParaRPr lang="en-US" sz="2400" b="1" i="1" dirty="0" smtClean="0"/>
          </a:p>
          <a:p>
            <a:pPr lvl="1"/>
            <a:r>
              <a:rPr lang="en-US" sz="2000" dirty="0" smtClean="0"/>
              <a:t>FSO Approval Required</a:t>
            </a:r>
          </a:p>
          <a:p>
            <a:r>
              <a:rPr lang="en-US" sz="2400" dirty="0" smtClean="0"/>
              <a:t>Visit Approval Process:</a:t>
            </a:r>
            <a:endParaRPr lang="en-US" sz="2400" b="1" i="1" dirty="0" smtClean="0"/>
          </a:p>
          <a:p>
            <a:pPr lvl="1"/>
            <a:r>
              <a:rPr lang="en-US" sz="2000" dirty="0" smtClean="0"/>
              <a:t>Review, Approve/Disapprove, Document, Monitor</a:t>
            </a:r>
          </a:p>
          <a:p>
            <a:pPr lvl="1"/>
            <a:r>
              <a:rPr lang="en-US" sz="2000" dirty="0" smtClean="0"/>
              <a:t>Retain Visit Record Logs</a:t>
            </a:r>
          </a:p>
          <a:p>
            <a:pPr lvl="1"/>
            <a:r>
              <a:rPr lang="en-US" sz="2000" dirty="0" smtClean="0"/>
              <a:t>Different badges for cleared/un-cleared staff</a:t>
            </a:r>
          </a:p>
          <a:p>
            <a:pPr lvl="1"/>
            <a:r>
              <a:rPr lang="en-US" sz="2000" dirty="0" smtClean="0"/>
              <a:t>Different badge for Foreign Nationals</a:t>
            </a:r>
          </a:p>
          <a:p>
            <a:pPr lvl="1"/>
            <a:endParaRPr lang="en-US" sz="2000" dirty="0" smtClean="0"/>
          </a:p>
        </p:txBody>
      </p:sp>
      <p:pic>
        <p:nvPicPr>
          <p:cNvPr id="7"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sp>
        <p:nvSpPr>
          <p:cNvPr id="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D8DFBA-F357-4972-AEEC-BF7714A3763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2226" name="Picture 2"/>
          <p:cNvPicPr>
            <a:picLocks noChangeAspect="1" noChangeArrowheads="1"/>
          </p:cNvPicPr>
          <p:nvPr/>
        </p:nvPicPr>
        <p:blipFill>
          <a:blip r:embed="rId3" cstate="print"/>
          <a:srcRect/>
          <a:stretch>
            <a:fillRect/>
          </a:stretch>
        </p:blipFill>
        <p:spPr bwMode="auto">
          <a:xfrm rot="16200000">
            <a:off x="4712643" y="5345757"/>
            <a:ext cx="1014115" cy="1752600"/>
          </a:xfrm>
          <a:prstGeom prst="rect">
            <a:avLst/>
          </a:prstGeom>
          <a:noFill/>
          <a:ln w="9525">
            <a:noFill/>
            <a:miter lim="800000"/>
            <a:headEnd/>
            <a:tailEnd/>
          </a:ln>
        </p:spPr>
      </p:pic>
      <p:pic>
        <p:nvPicPr>
          <p:cNvPr id="52227" name="Picture 3"/>
          <p:cNvPicPr>
            <a:picLocks noChangeAspect="1" noChangeArrowheads="1"/>
          </p:cNvPicPr>
          <p:nvPr/>
        </p:nvPicPr>
        <p:blipFill>
          <a:blip r:embed="rId4" cstate="print"/>
          <a:srcRect/>
          <a:stretch>
            <a:fillRect/>
          </a:stretch>
        </p:blipFill>
        <p:spPr bwMode="auto">
          <a:xfrm rot="16200000">
            <a:off x="6767015" y="5348785"/>
            <a:ext cx="1020170" cy="1752600"/>
          </a:xfrm>
          <a:prstGeom prst="rect">
            <a:avLst/>
          </a:prstGeom>
          <a:noFill/>
          <a:ln w="9525">
            <a:noFill/>
            <a:miter lim="800000"/>
            <a:headEnd/>
            <a:tailEnd/>
          </a:ln>
        </p:spPr>
      </p:pic>
      <p:pic>
        <p:nvPicPr>
          <p:cNvPr id="52228" name="Picture 4"/>
          <p:cNvPicPr>
            <a:picLocks noChangeAspect="1" noChangeArrowheads="1"/>
          </p:cNvPicPr>
          <p:nvPr/>
        </p:nvPicPr>
        <p:blipFill>
          <a:blip r:embed="rId5" cstate="print"/>
          <a:srcRect/>
          <a:stretch>
            <a:fillRect/>
          </a:stretch>
        </p:blipFill>
        <p:spPr bwMode="auto">
          <a:xfrm rot="16200000">
            <a:off x="813513" y="5358687"/>
            <a:ext cx="990600" cy="1703226"/>
          </a:xfrm>
          <a:prstGeom prst="rect">
            <a:avLst/>
          </a:prstGeom>
          <a:noFill/>
          <a:ln w="9525">
            <a:noFill/>
            <a:miter lim="800000"/>
            <a:headEnd/>
            <a:tailEnd/>
          </a:ln>
        </p:spPr>
      </p:pic>
      <p:pic>
        <p:nvPicPr>
          <p:cNvPr id="52229" name="Picture 5"/>
          <p:cNvPicPr>
            <a:picLocks noChangeAspect="1" noChangeArrowheads="1"/>
          </p:cNvPicPr>
          <p:nvPr/>
        </p:nvPicPr>
        <p:blipFill>
          <a:blip r:embed="rId6" cstate="print"/>
          <a:srcRect/>
          <a:stretch>
            <a:fillRect/>
          </a:stretch>
        </p:blipFill>
        <p:spPr bwMode="auto">
          <a:xfrm rot="16200000">
            <a:off x="2728415" y="5348785"/>
            <a:ext cx="102017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r>
              <a:rPr lang="en-US" dirty="0" smtClean="0"/>
              <a:t>Electronic Communications</a:t>
            </a:r>
            <a:endParaRPr lang="en-US" dirty="0"/>
          </a:p>
        </p:txBody>
      </p:sp>
      <p:sp>
        <p:nvSpPr>
          <p:cNvPr id="3" name="Content Placeholder 2"/>
          <p:cNvSpPr>
            <a:spLocks noGrp="1"/>
          </p:cNvSpPr>
          <p:nvPr>
            <p:ph idx="1"/>
          </p:nvPr>
        </p:nvSpPr>
        <p:spPr>
          <a:xfrm>
            <a:off x="609600" y="1676400"/>
            <a:ext cx="7848600" cy="4953000"/>
          </a:xfrm>
        </p:spPr>
        <p:txBody>
          <a:bodyPr>
            <a:normAutofit fontScale="92500"/>
          </a:bodyPr>
          <a:lstStyle/>
          <a:p>
            <a:r>
              <a:rPr lang="en-US" sz="2400" dirty="0" smtClean="0"/>
              <a:t>Managing export-controlled data = cloud of information without knowledge of the location of data. </a:t>
            </a:r>
            <a:r>
              <a:rPr lang="en-US" sz="1100" dirty="0" smtClean="0">
                <a:hlinkClick r:id="rId2"/>
              </a:rPr>
              <a:t>http://www.informationweek.com/news/government/policy/showArticle.jhtml?articleID=228300179&amp;subSection=All+Stories</a:t>
            </a:r>
            <a:endParaRPr lang="en-US" sz="1100" dirty="0" smtClean="0"/>
          </a:p>
          <a:p>
            <a:pPr lvl="1"/>
            <a:r>
              <a:rPr lang="en-US" sz="2400" dirty="0" smtClean="0"/>
              <a:t> </a:t>
            </a:r>
            <a:r>
              <a:rPr lang="en-US" sz="2100" dirty="0" smtClean="0"/>
              <a:t>Email export is still an export</a:t>
            </a:r>
          </a:p>
          <a:p>
            <a:pPr lvl="1"/>
            <a:r>
              <a:rPr lang="en-US" sz="2100" dirty="0" smtClean="0"/>
              <a:t>IT service provider must also be compliant – where is the data stored?</a:t>
            </a:r>
          </a:p>
          <a:p>
            <a:r>
              <a:rPr lang="en-US" sz="2400" dirty="0" smtClean="0"/>
              <a:t>Electronic Communications Plan (ECP)</a:t>
            </a:r>
          </a:p>
          <a:p>
            <a:pPr lvl="1"/>
            <a:r>
              <a:rPr lang="en-US" sz="2000" dirty="0" smtClean="0"/>
              <a:t>Purpose is to limit &amp; monitor foreign exposure to US origin technology</a:t>
            </a:r>
          </a:p>
          <a:p>
            <a:pPr lvl="1"/>
            <a:r>
              <a:rPr lang="en-US" sz="2000" dirty="0" smtClean="0"/>
              <a:t>Details Network Description</a:t>
            </a:r>
          </a:p>
          <a:p>
            <a:pPr lvl="1"/>
            <a:r>
              <a:rPr lang="en-US" sz="2000" dirty="0" smtClean="0"/>
              <a:t>Data &amp; email monitoring</a:t>
            </a:r>
          </a:p>
          <a:p>
            <a:pPr lvl="1"/>
            <a:r>
              <a:rPr lang="en-US" sz="2000" dirty="0" smtClean="0"/>
              <a:t>Avoid sharing Configuration Management, warehousing, manufacturing databases (or other type of IT)</a:t>
            </a:r>
          </a:p>
          <a:p>
            <a:r>
              <a:rPr lang="en-US" sz="2400" dirty="0" smtClean="0"/>
              <a:t>Administrative Services Agreement (ASA)</a:t>
            </a:r>
          </a:p>
          <a:p>
            <a:pPr lvl="1"/>
            <a:r>
              <a:rPr lang="en-US" sz="2000" dirty="0" smtClean="0"/>
              <a:t>Service agreement to utilize specified parent company services, i.e. HR. Compartmentalization</a:t>
            </a:r>
          </a:p>
          <a:p>
            <a:pPr lvl="1"/>
            <a:endParaRPr lang="en-US" sz="2000" dirty="0" smtClean="0"/>
          </a:p>
          <a:p>
            <a:pPr lvl="2"/>
            <a:endParaRPr lang="en-US" dirty="0" smtClean="0"/>
          </a:p>
        </p:txBody>
      </p:sp>
      <p:pic>
        <p:nvPicPr>
          <p:cNvPr id="7"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
        <p:nvSpPr>
          <p:cNvPr id="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D8DFBA-F357-4972-AEEC-BF7714A3763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fld id="{CF40B124-F775-4DF0-9DC9-ACDD108B1DDA}" type="slidenum">
              <a:rPr lang="en-US"/>
              <a:pPr/>
              <a:t>22</a:t>
            </a:fld>
            <a:endParaRPr lang="en-US"/>
          </a:p>
        </p:txBody>
      </p:sp>
      <p:sp>
        <p:nvSpPr>
          <p:cNvPr id="784386" name="Freeform 2"/>
          <p:cNvSpPr>
            <a:spLocks/>
          </p:cNvSpPr>
          <p:nvPr/>
        </p:nvSpPr>
        <p:spPr bwMode="auto">
          <a:xfrm>
            <a:off x="0" y="457200"/>
            <a:ext cx="9144000" cy="6400800"/>
          </a:xfrm>
          <a:custGeom>
            <a:avLst/>
            <a:gdLst/>
            <a:ahLst/>
            <a:cxnLst>
              <a:cxn ang="0">
                <a:pos x="0" y="0"/>
              </a:cxn>
              <a:cxn ang="0">
                <a:pos x="5760" y="960"/>
              </a:cxn>
              <a:cxn ang="0">
                <a:pos x="5760" y="2880"/>
              </a:cxn>
              <a:cxn ang="0">
                <a:pos x="0" y="3984"/>
              </a:cxn>
              <a:cxn ang="0">
                <a:pos x="0" y="0"/>
              </a:cxn>
            </a:cxnLst>
            <a:rect l="0" t="0" r="r" b="b"/>
            <a:pathLst>
              <a:path w="5760" h="3984">
                <a:moveTo>
                  <a:pt x="0" y="0"/>
                </a:moveTo>
                <a:lnTo>
                  <a:pt x="5760" y="960"/>
                </a:lnTo>
                <a:lnTo>
                  <a:pt x="5760" y="2880"/>
                </a:lnTo>
                <a:lnTo>
                  <a:pt x="0" y="3984"/>
                </a:lnTo>
                <a:lnTo>
                  <a:pt x="0" y="0"/>
                </a:lnTo>
                <a:close/>
              </a:path>
            </a:pathLst>
          </a:custGeom>
          <a:gradFill rotWithShape="1">
            <a:gsLst>
              <a:gs pos="0">
                <a:schemeClr val="bg1"/>
              </a:gs>
              <a:gs pos="100000">
                <a:srgbClr val="00CC99"/>
              </a:gs>
            </a:gsLst>
            <a:lin ang="0" scaled="1"/>
          </a:gradFill>
          <a:ln w="9525">
            <a:noFill/>
            <a:round/>
            <a:headEnd/>
            <a:tailEnd/>
          </a:ln>
          <a:effectLst/>
        </p:spPr>
        <p:txBody>
          <a:bodyPr/>
          <a:lstStyle/>
          <a:p>
            <a:endParaRPr lang="en-US"/>
          </a:p>
        </p:txBody>
      </p:sp>
      <p:sp>
        <p:nvSpPr>
          <p:cNvPr id="784388" name="Rectangle 4"/>
          <p:cNvSpPr>
            <a:spLocks noChangeArrowheads="1"/>
          </p:cNvSpPr>
          <p:nvPr/>
        </p:nvSpPr>
        <p:spPr bwMode="auto">
          <a:xfrm>
            <a:off x="3962400" y="5813425"/>
            <a:ext cx="5181600" cy="1015663"/>
          </a:xfrm>
          <a:prstGeom prst="rect">
            <a:avLst/>
          </a:prstGeom>
          <a:solidFill>
            <a:srgbClr val="FFFF99"/>
          </a:solidFill>
          <a:ln w="9525">
            <a:solidFill>
              <a:schemeClr val="tx1"/>
            </a:solidFill>
            <a:miter lim="800000"/>
            <a:headEnd/>
            <a:tailEnd/>
          </a:ln>
          <a:effectLst/>
        </p:spPr>
        <p:txBody>
          <a:bodyPr wrap="square">
            <a:spAutoFit/>
          </a:bodyPr>
          <a:lstStyle/>
          <a:p>
            <a:pPr algn="l">
              <a:lnSpc>
                <a:spcPct val="100000"/>
              </a:lnSpc>
              <a:spcAft>
                <a:spcPct val="0"/>
              </a:spcAft>
            </a:pPr>
            <a:r>
              <a:rPr lang="en-US" sz="1200" u="sng" dirty="0">
                <a:solidFill>
                  <a:schemeClr val="accent2"/>
                </a:solidFill>
              </a:rPr>
              <a:t>Government requirements</a:t>
            </a:r>
            <a:r>
              <a:rPr lang="en-US" sz="1200" dirty="0">
                <a:solidFill>
                  <a:schemeClr val="accent2"/>
                </a:solidFill>
              </a:rPr>
              <a:t>:  </a:t>
            </a:r>
            <a:r>
              <a:rPr lang="en-US" sz="1200" dirty="0"/>
              <a:t>SSA specifies compliance to</a:t>
            </a:r>
            <a:r>
              <a:rPr lang="en-US" sz="1200" dirty="0">
                <a:solidFill>
                  <a:schemeClr val="accent2"/>
                </a:solidFill>
              </a:rPr>
              <a:t> </a:t>
            </a:r>
            <a:r>
              <a:rPr lang="en-US" sz="1200" dirty="0"/>
              <a:t>NISPOM via Company Specific Plans</a:t>
            </a:r>
          </a:p>
          <a:p>
            <a:pPr algn="l">
              <a:lnSpc>
                <a:spcPct val="100000"/>
              </a:lnSpc>
              <a:spcAft>
                <a:spcPct val="0"/>
              </a:spcAft>
            </a:pPr>
            <a:endParaRPr lang="en-US" sz="1200" dirty="0"/>
          </a:p>
          <a:p>
            <a:pPr algn="l">
              <a:lnSpc>
                <a:spcPct val="100000"/>
              </a:lnSpc>
              <a:spcAft>
                <a:spcPct val="0"/>
              </a:spcAft>
            </a:pPr>
            <a:r>
              <a:rPr lang="en-US" sz="1200" u="sng" dirty="0">
                <a:solidFill>
                  <a:schemeClr val="accent2"/>
                </a:solidFill>
              </a:rPr>
              <a:t>SSA Required Plans</a:t>
            </a:r>
            <a:r>
              <a:rPr lang="en-US" sz="1200" dirty="0">
                <a:solidFill>
                  <a:schemeClr val="accent2"/>
                </a:solidFill>
              </a:rPr>
              <a:t>:</a:t>
            </a:r>
            <a:r>
              <a:rPr lang="en-US" sz="1200" dirty="0"/>
              <a:t> Mandates firewalls for granting of Secret Facility Clearance.</a:t>
            </a:r>
            <a:r>
              <a:rPr lang="en-US" sz="1200" dirty="0">
                <a:solidFill>
                  <a:schemeClr val="accent2"/>
                </a:solidFill>
              </a:rPr>
              <a:t> </a:t>
            </a:r>
          </a:p>
        </p:txBody>
      </p:sp>
      <p:sp>
        <p:nvSpPr>
          <p:cNvPr id="784389" name="Text Box 5"/>
          <p:cNvSpPr txBox="1">
            <a:spLocks noChangeArrowheads="1"/>
          </p:cNvSpPr>
          <p:nvPr/>
        </p:nvSpPr>
        <p:spPr bwMode="auto">
          <a:xfrm>
            <a:off x="1138238" y="1971675"/>
            <a:ext cx="1150937" cy="274638"/>
          </a:xfrm>
          <a:prstGeom prst="rect">
            <a:avLst/>
          </a:prstGeom>
          <a:solidFill>
            <a:schemeClr val="bg1"/>
          </a:solidFill>
          <a:ln w="9525">
            <a:noFill/>
            <a:miter lim="800000"/>
            <a:headEnd/>
            <a:tailEnd/>
          </a:ln>
          <a:effectLst/>
        </p:spPr>
        <p:txBody>
          <a:bodyPr>
            <a:spAutoFit/>
          </a:bodyPr>
          <a:lstStyle/>
          <a:p>
            <a:pPr>
              <a:lnSpc>
                <a:spcPct val="100000"/>
              </a:lnSpc>
              <a:spcAft>
                <a:spcPct val="0"/>
              </a:spcAft>
            </a:pPr>
            <a:r>
              <a:rPr lang="en-US" sz="1200" dirty="0"/>
              <a:t>NISPOM</a:t>
            </a:r>
          </a:p>
        </p:txBody>
      </p:sp>
      <p:sp>
        <p:nvSpPr>
          <p:cNvPr id="784484" name="Rectangle 100"/>
          <p:cNvSpPr>
            <a:spLocks noGrp="1" noChangeArrowheads="1"/>
          </p:cNvSpPr>
          <p:nvPr>
            <p:ph type="title"/>
          </p:nvPr>
        </p:nvSpPr>
        <p:spPr>
          <a:xfrm>
            <a:off x="2124075" y="101600"/>
            <a:ext cx="6575425" cy="685800"/>
          </a:xfrm>
        </p:spPr>
        <p:txBody>
          <a:bodyPr/>
          <a:lstStyle/>
          <a:p>
            <a:pPr>
              <a:lnSpc>
                <a:spcPct val="85000"/>
              </a:lnSpc>
            </a:pPr>
            <a:r>
              <a:rPr lang="en-US" dirty="0" smtClean="0"/>
              <a:t>FCL &amp; Classified Projects</a:t>
            </a:r>
            <a:endParaRPr lang="en-US" dirty="0"/>
          </a:p>
        </p:txBody>
      </p:sp>
      <p:grpSp>
        <p:nvGrpSpPr>
          <p:cNvPr id="2" name="Group 110"/>
          <p:cNvGrpSpPr>
            <a:grpSpLocks/>
          </p:cNvGrpSpPr>
          <p:nvPr/>
        </p:nvGrpSpPr>
        <p:grpSpPr bwMode="auto">
          <a:xfrm>
            <a:off x="3290888" y="1171575"/>
            <a:ext cx="914400" cy="4876800"/>
            <a:chOff x="2064" y="864"/>
            <a:chExt cx="576" cy="3072"/>
          </a:xfrm>
        </p:grpSpPr>
        <p:sp useBgFill="1">
          <p:nvSpPr>
            <p:cNvPr id="784495" name="Oval 111"/>
            <p:cNvSpPr>
              <a:spLocks noChangeArrowheads="1"/>
            </p:cNvSpPr>
            <p:nvPr/>
          </p:nvSpPr>
          <p:spPr bwMode="auto">
            <a:xfrm>
              <a:off x="2064" y="864"/>
              <a:ext cx="576" cy="3072"/>
            </a:xfrm>
            <a:prstGeom prst="ellipse">
              <a:avLst/>
            </a:prstGeom>
            <a:ln w="9525">
              <a:solidFill>
                <a:schemeClr val="tx1"/>
              </a:solidFill>
              <a:round/>
              <a:headEnd/>
              <a:tailEnd/>
            </a:ln>
            <a:effectLst>
              <a:outerShdw dist="129515" dir="678596" algn="ctr" rotWithShape="0">
                <a:schemeClr val="bg2"/>
              </a:outerShdw>
            </a:effectLst>
          </p:spPr>
          <p:txBody>
            <a:bodyPr lIns="0" rIns="0" anchor="ctr"/>
            <a:lstStyle/>
            <a:p>
              <a:pPr>
                <a:lnSpc>
                  <a:spcPct val="100000"/>
                </a:lnSpc>
                <a:spcAft>
                  <a:spcPct val="0"/>
                </a:spcAft>
              </a:pPr>
              <a:endParaRPr lang="en-US" sz="2000" i="1">
                <a:solidFill>
                  <a:schemeClr val="bg1"/>
                </a:solidFill>
                <a:cs typeface="Times New Roman" pitchFamily="18" charset="0"/>
              </a:endParaRPr>
            </a:p>
            <a:p>
              <a:pPr>
                <a:lnSpc>
                  <a:spcPct val="100000"/>
                </a:lnSpc>
                <a:spcAft>
                  <a:spcPct val="0"/>
                </a:spcAft>
              </a:pPr>
              <a:endParaRPr lang="en-US" sz="2000" i="1">
                <a:cs typeface="Times New Roman" pitchFamily="18" charset="0"/>
              </a:endParaRPr>
            </a:p>
            <a:p>
              <a:pPr>
                <a:lnSpc>
                  <a:spcPct val="100000"/>
                </a:lnSpc>
                <a:spcAft>
                  <a:spcPct val="0"/>
                </a:spcAft>
              </a:pPr>
              <a:endParaRPr lang="en-US" sz="2000" i="1">
                <a:solidFill>
                  <a:schemeClr val="bg1"/>
                </a:solidFill>
                <a:cs typeface="Times New Roman" pitchFamily="18" charset="0"/>
              </a:endParaRPr>
            </a:p>
            <a:p>
              <a:pPr>
                <a:lnSpc>
                  <a:spcPct val="100000"/>
                </a:lnSpc>
                <a:spcAft>
                  <a:spcPct val="0"/>
                </a:spcAft>
              </a:pPr>
              <a:endParaRPr lang="en-US" sz="2000" i="1">
                <a:solidFill>
                  <a:schemeClr val="bg1"/>
                </a:solidFill>
                <a:cs typeface="Times New Roman" pitchFamily="18" charset="0"/>
              </a:endParaRPr>
            </a:p>
            <a:p>
              <a:pPr>
                <a:lnSpc>
                  <a:spcPct val="100000"/>
                </a:lnSpc>
                <a:spcAft>
                  <a:spcPct val="0"/>
                </a:spcAft>
              </a:pPr>
              <a:endParaRPr lang="en-US" sz="2000" i="1">
                <a:solidFill>
                  <a:schemeClr val="bg1"/>
                </a:solidFill>
                <a:cs typeface="Times New Roman" pitchFamily="18" charset="0"/>
              </a:endParaRPr>
            </a:p>
            <a:p>
              <a:pPr>
                <a:lnSpc>
                  <a:spcPct val="100000"/>
                </a:lnSpc>
                <a:spcAft>
                  <a:spcPct val="0"/>
                </a:spcAft>
              </a:pPr>
              <a:endParaRPr lang="en-US" sz="2000" i="1">
                <a:solidFill>
                  <a:schemeClr val="bg1"/>
                </a:solidFill>
                <a:cs typeface="Times New Roman" pitchFamily="18" charset="0"/>
              </a:endParaRPr>
            </a:p>
          </p:txBody>
        </p:sp>
        <p:sp>
          <p:nvSpPr>
            <p:cNvPr id="784496" name="WordArt 112"/>
            <p:cNvSpPr>
              <a:spLocks noChangeArrowheads="1" noChangeShapeType="1" noTextEdit="1"/>
            </p:cNvSpPr>
            <p:nvPr/>
          </p:nvSpPr>
          <p:spPr bwMode="auto">
            <a:xfrm rot="5400000">
              <a:off x="1011" y="2253"/>
              <a:ext cx="2682" cy="288"/>
            </a:xfrm>
            <a:prstGeom prst="rect">
              <a:avLst/>
            </a:prstGeom>
          </p:spPr>
          <p:txBody>
            <a:bodyPr vert="wordArtVert" wrap="none" fromWordArt="1">
              <a:prstTxWarp prst="textPlain">
                <a:avLst>
                  <a:gd name="adj" fmla="val 49995"/>
                </a:avLst>
              </a:prstTxWarp>
            </a:bodyPr>
            <a:lstStyle/>
            <a:p>
              <a:pPr fontAlgn="auto"/>
              <a:r>
                <a:rPr lang="en-US" sz="3600" kern="10" dirty="0">
                  <a:ln w="9525">
                    <a:solidFill>
                      <a:srgbClr val="000000"/>
                    </a:solidFill>
                    <a:round/>
                    <a:headEnd/>
                    <a:tailEnd/>
                  </a:ln>
                  <a:solidFill>
                    <a:schemeClr val="tx2"/>
                  </a:solidFill>
                  <a:latin typeface="+mn-lt"/>
                </a:rPr>
                <a:t>SSA REQUIRED PLANS</a:t>
              </a:r>
            </a:p>
          </p:txBody>
        </p:sp>
      </p:grpSp>
      <p:sp>
        <p:nvSpPr>
          <p:cNvPr id="784497" name="Text Box 113"/>
          <p:cNvSpPr txBox="1">
            <a:spLocks noChangeArrowheads="1"/>
          </p:cNvSpPr>
          <p:nvPr/>
        </p:nvSpPr>
        <p:spPr bwMode="auto">
          <a:xfrm>
            <a:off x="4479925" y="1716088"/>
            <a:ext cx="1568450" cy="311150"/>
          </a:xfrm>
          <a:prstGeom prst="rect">
            <a:avLst/>
          </a:prstGeom>
          <a:noFill/>
          <a:ln w="9525">
            <a:noFill/>
            <a:miter lim="800000"/>
            <a:headEnd/>
            <a:tailEnd/>
          </a:ln>
          <a:effectLst/>
        </p:spPr>
        <p:txBody>
          <a:bodyPr wrap="none">
            <a:spAutoFit/>
          </a:bodyPr>
          <a:lstStyle/>
          <a:p>
            <a:pPr>
              <a:lnSpc>
                <a:spcPct val="80000"/>
              </a:lnSpc>
              <a:spcAft>
                <a:spcPct val="0"/>
              </a:spcAft>
            </a:pPr>
            <a:r>
              <a:rPr lang="en-US" sz="1800"/>
              <a:t>SSA Firewall</a:t>
            </a:r>
            <a:endParaRPr lang="en-US" sz="1400"/>
          </a:p>
        </p:txBody>
      </p:sp>
      <p:sp>
        <p:nvSpPr>
          <p:cNvPr id="784503" name="Line 119"/>
          <p:cNvSpPr>
            <a:spLocks noChangeShapeType="1"/>
          </p:cNvSpPr>
          <p:nvPr/>
        </p:nvSpPr>
        <p:spPr bwMode="auto">
          <a:xfrm>
            <a:off x="3019425" y="2774950"/>
            <a:ext cx="457200" cy="152400"/>
          </a:xfrm>
          <a:prstGeom prst="line">
            <a:avLst/>
          </a:prstGeom>
          <a:noFill/>
          <a:ln w="76200">
            <a:solidFill>
              <a:schemeClr val="tx1"/>
            </a:solidFill>
            <a:round/>
            <a:headEnd/>
            <a:tailEnd type="triangle" w="med" len="med"/>
          </a:ln>
          <a:effectLst/>
        </p:spPr>
        <p:txBody>
          <a:bodyPr/>
          <a:lstStyle/>
          <a:p>
            <a:endParaRPr lang="en-US"/>
          </a:p>
        </p:txBody>
      </p:sp>
      <p:sp>
        <p:nvSpPr>
          <p:cNvPr id="784504" name="Line 120"/>
          <p:cNvSpPr>
            <a:spLocks noChangeShapeType="1"/>
          </p:cNvSpPr>
          <p:nvPr/>
        </p:nvSpPr>
        <p:spPr bwMode="auto">
          <a:xfrm flipV="1">
            <a:off x="2997200" y="4595813"/>
            <a:ext cx="457200" cy="228600"/>
          </a:xfrm>
          <a:prstGeom prst="line">
            <a:avLst/>
          </a:prstGeom>
          <a:noFill/>
          <a:ln w="76200">
            <a:solidFill>
              <a:schemeClr val="tx1"/>
            </a:solidFill>
            <a:round/>
            <a:headEnd/>
            <a:tailEnd type="triangle" w="med" len="med"/>
          </a:ln>
          <a:effectLst/>
        </p:spPr>
        <p:txBody>
          <a:bodyPr/>
          <a:lstStyle/>
          <a:p>
            <a:endParaRPr lang="en-US"/>
          </a:p>
        </p:txBody>
      </p:sp>
      <p:sp>
        <p:nvSpPr>
          <p:cNvPr id="784507" name="Text Box 123"/>
          <p:cNvSpPr txBox="1">
            <a:spLocks noChangeArrowheads="1"/>
          </p:cNvSpPr>
          <p:nvPr/>
        </p:nvSpPr>
        <p:spPr bwMode="auto">
          <a:xfrm>
            <a:off x="4583113" y="5457825"/>
            <a:ext cx="1301750" cy="311150"/>
          </a:xfrm>
          <a:prstGeom prst="rect">
            <a:avLst/>
          </a:prstGeom>
          <a:noFill/>
          <a:ln w="9525">
            <a:noFill/>
            <a:miter lim="800000"/>
            <a:headEnd/>
            <a:tailEnd/>
          </a:ln>
          <a:effectLst/>
        </p:spPr>
        <p:txBody>
          <a:bodyPr wrap="none">
            <a:spAutoFit/>
          </a:bodyPr>
          <a:lstStyle/>
          <a:p>
            <a:pPr>
              <a:lnSpc>
                <a:spcPct val="80000"/>
              </a:lnSpc>
              <a:spcAft>
                <a:spcPct val="0"/>
              </a:spcAft>
            </a:pPr>
            <a:r>
              <a:rPr lang="en-US" sz="1800"/>
              <a:t>IT Firewall</a:t>
            </a:r>
            <a:endParaRPr lang="en-US" sz="1400"/>
          </a:p>
        </p:txBody>
      </p:sp>
      <p:grpSp>
        <p:nvGrpSpPr>
          <p:cNvPr id="3" name="Group 158"/>
          <p:cNvGrpSpPr>
            <a:grpSpLocks/>
          </p:cNvGrpSpPr>
          <p:nvPr/>
        </p:nvGrpSpPr>
        <p:grpSpPr bwMode="auto">
          <a:xfrm>
            <a:off x="119063" y="142875"/>
            <a:ext cx="1104900" cy="1485900"/>
            <a:chOff x="75" y="158"/>
            <a:chExt cx="788" cy="936"/>
          </a:xfrm>
        </p:grpSpPr>
        <p:sp>
          <p:nvSpPr>
            <p:cNvPr id="784508" name="Rectangle 124"/>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784509" name="Rectangle 125"/>
            <p:cNvSpPr>
              <a:spLocks noChangeArrowheads="1"/>
            </p:cNvSpPr>
            <p:nvPr/>
          </p:nvSpPr>
          <p:spPr bwMode="auto">
            <a:xfrm>
              <a:off x="160" y="385"/>
              <a:ext cx="651" cy="669"/>
            </a:xfrm>
            <a:prstGeom prst="rect">
              <a:avLst/>
            </a:prstGeom>
            <a:noFill/>
            <a:ln w="12700">
              <a:solidFill>
                <a:srgbClr val="0000FF"/>
              </a:solidFill>
              <a:miter lim="800000"/>
              <a:headEnd/>
              <a:tailEnd/>
            </a:ln>
            <a:effectLst/>
          </p:spPr>
          <p:txBody>
            <a:bodyPr anchor="ctr">
              <a:spAutoFit/>
            </a:bodyPr>
            <a:lstStyle/>
            <a:p>
              <a:pPr marL="176213" indent="-176213" algn="ctr">
                <a:lnSpc>
                  <a:spcPct val="100000"/>
                </a:lnSpc>
                <a:spcAft>
                  <a:spcPct val="0"/>
                </a:spcAft>
                <a:tabLst>
                  <a:tab pos="457200" algn="r"/>
                  <a:tab pos="2743200" algn="ctr"/>
                  <a:tab pos="5486400" algn="r"/>
                </a:tabLst>
              </a:pPr>
              <a:r>
                <a:rPr lang="en-US" sz="900" dirty="0" smtClean="0"/>
                <a:t>UCF</a:t>
              </a:r>
            </a:p>
            <a:p>
              <a:pPr marL="176213" indent="-176213" algn="ctr">
                <a:lnSpc>
                  <a:spcPct val="100000"/>
                </a:lnSpc>
                <a:spcAft>
                  <a:spcPct val="0"/>
                </a:spcAft>
                <a:tabLst>
                  <a:tab pos="457200" algn="r"/>
                  <a:tab pos="2743200" algn="ctr"/>
                  <a:tab pos="5486400" algn="r"/>
                </a:tabLst>
              </a:pPr>
              <a:endParaRPr lang="en-US" sz="900" dirty="0" smtClean="0"/>
            </a:p>
            <a:p>
              <a:pPr marL="176213" indent="-176213" algn="ctr">
                <a:lnSpc>
                  <a:spcPct val="100000"/>
                </a:lnSpc>
                <a:spcAft>
                  <a:spcPct val="0"/>
                </a:spcAft>
                <a:tabLst>
                  <a:tab pos="457200" algn="r"/>
                  <a:tab pos="2743200" algn="ctr"/>
                  <a:tab pos="5486400" algn="r"/>
                </a:tabLst>
              </a:pPr>
              <a:endParaRPr lang="en-US" sz="900" dirty="0" smtClean="0"/>
            </a:p>
            <a:p>
              <a:pPr marL="176213" indent="-176213" algn="ctr">
                <a:lnSpc>
                  <a:spcPct val="100000"/>
                </a:lnSpc>
                <a:spcAft>
                  <a:spcPct val="0"/>
                </a:spcAft>
                <a:tabLst>
                  <a:tab pos="457200" algn="r"/>
                  <a:tab pos="2743200" algn="ctr"/>
                  <a:tab pos="5486400" algn="r"/>
                </a:tabLst>
              </a:pPr>
              <a:endParaRPr lang="en-US" sz="900" dirty="0"/>
            </a:p>
            <a:p>
              <a:pPr marL="176213" indent="-176213" algn="ctr">
                <a:lnSpc>
                  <a:spcPct val="100000"/>
                </a:lnSpc>
                <a:spcAft>
                  <a:spcPct val="0"/>
                </a:spcAft>
                <a:tabLst>
                  <a:tab pos="457200" algn="r"/>
                  <a:tab pos="2743200" algn="ctr"/>
                  <a:tab pos="5486400" algn="r"/>
                </a:tabLst>
              </a:pPr>
              <a:r>
                <a:rPr lang="en-US" sz="900" dirty="0"/>
                <a:t>Special</a:t>
              </a:r>
            </a:p>
            <a:p>
              <a:pPr marL="176213" indent="-176213" algn="ctr">
                <a:lnSpc>
                  <a:spcPct val="100000"/>
                </a:lnSpc>
                <a:spcAft>
                  <a:spcPct val="0"/>
                </a:spcAft>
                <a:tabLst>
                  <a:tab pos="457200" algn="r"/>
                  <a:tab pos="2743200" algn="ctr"/>
                  <a:tab pos="5486400" algn="r"/>
                </a:tabLst>
              </a:pPr>
              <a:r>
                <a:rPr lang="en-US" sz="900" dirty="0"/>
                <a:t>Security</a:t>
              </a:r>
            </a:p>
            <a:p>
              <a:pPr marL="176213" indent="-176213" algn="ctr">
                <a:lnSpc>
                  <a:spcPct val="100000"/>
                </a:lnSpc>
                <a:spcAft>
                  <a:spcPct val="0"/>
                </a:spcAft>
                <a:tabLst>
                  <a:tab pos="457200" algn="r"/>
                  <a:tab pos="2743200" algn="ctr"/>
                  <a:tab pos="5486400" algn="r"/>
                </a:tabLst>
              </a:pPr>
              <a:r>
                <a:rPr lang="en-US" sz="900" dirty="0"/>
                <a:t>Agreement</a:t>
              </a:r>
            </a:p>
          </p:txBody>
        </p:sp>
      </p:grpSp>
      <p:sp>
        <p:nvSpPr>
          <p:cNvPr id="784527" name="Text Box 143"/>
          <p:cNvSpPr txBox="1">
            <a:spLocks noChangeArrowheads="1"/>
          </p:cNvSpPr>
          <p:nvPr/>
        </p:nvSpPr>
        <p:spPr bwMode="auto">
          <a:xfrm>
            <a:off x="1939925" y="6399213"/>
            <a:ext cx="814388" cy="240066"/>
          </a:xfrm>
          <a:prstGeom prst="rect">
            <a:avLst/>
          </a:prstGeom>
          <a:noFill/>
          <a:ln w="9525">
            <a:noFill/>
            <a:miter lim="800000"/>
            <a:headEnd/>
            <a:tailEnd/>
          </a:ln>
          <a:effectLst/>
        </p:spPr>
        <p:txBody>
          <a:bodyPr>
            <a:spAutoFit/>
          </a:bodyPr>
          <a:lstStyle/>
          <a:p>
            <a:pPr algn="ctr">
              <a:lnSpc>
                <a:spcPct val="80000"/>
              </a:lnSpc>
              <a:spcAft>
                <a:spcPct val="0"/>
              </a:spcAft>
            </a:pPr>
            <a:r>
              <a:rPr lang="en-US" sz="1200" dirty="0"/>
              <a:t>ITAR</a:t>
            </a:r>
          </a:p>
        </p:txBody>
      </p:sp>
      <p:graphicFrame>
        <p:nvGraphicFramePr>
          <p:cNvPr id="784529" name="Object 145"/>
          <p:cNvGraphicFramePr>
            <a:graphicFrameLocks noGrp="1"/>
          </p:cNvGraphicFramePr>
          <p:nvPr>
            <p:ph idx="1"/>
          </p:nvPr>
        </p:nvGraphicFramePr>
        <p:xfrm>
          <a:off x="4378325" y="2079625"/>
          <a:ext cx="1828800" cy="1184275"/>
        </p:xfrm>
        <a:graphic>
          <a:graphicData uri="http://schemas.openxmlformats.org/presentationml/2006/ole">
            <mc:AlternateContent xmlns:mc="http://schemas.openxmlformats.org/markup-compatibility/2006">
              <mc:Choice xmlns:v="urn:schemas-microsoft-com:vml" Requires="v">
                <p:oleObj spid="_x0000_s17411" name="Clip" r:id="rId4" imgW="8635680" imgH="4101840" progId="">
                  <p:embed/>
                </p:oleObj>
              </mc:Choice>
              <mc:Fallback>
                <p:oleObj name="Clip" r:id="rId4" imgW="8635680" imgH="410184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325" y="2079625"/>
                        <a:ext cx="1828800" cy="11842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4531" name="Line 147"/>
          <p:cNvSpPr>
            <a:spLocks noChangeShapeType="1"/>
          </p:cNvSpPr>
          <p:nvPr/>
        </p:nvSpPr>
        <p:spPr bwMode="auto">
          <a:xfrm flipH="1">
            <a:off x="4972050" y="2052638"/>
            <a:ext cx="466725" cy="604837"/>
          </a:xfrm>
          <a:prstGeom prst="line">
            <a:avLst/>
          </a:prstGeom>
          <a:noFill/>
          <a:ln w="28575">
            <a:solidFill>
              <a:srgbClr val="FF0000"/>
            </a:solidFill>
            <a:round/>
            <a:headEnd/>
            <a:tailEnd/>
          </a:ln>
          <a:effectLst/>
        </p:spPr>
        <p:txBody>
          <a:bodyPr/>
          <a:lstStyle/>
          <a:p>
            <a:endParaRPr lang="en-US"/>
          </a:p>
        </p:txBody>
      </p:sp>
      <p:sp>
        <p:nvSpPr>
          <p:cNvPr id="784532" name="Line 148"/>
          <p:cNvSpPr>
            <a:spLocks noChangeShapeType="1"/>
          </p:cNvSpPr>
          <p:nvPr/>
        </p:nvSpPr>
        <p:spPr bwMode="auto">
          <a:xfrm>
            <a:off x="4972050" y="2652713"/>
            <a:ext cx="407988" cy="622300"/>
          </a:xfrm>
          <a:prstGeom prst="line">
            <a:avLst/>
          </a:prstGeom>
          <a:noFill/>
          <a:ln w="28575">
            <a:solidFill>
              <a:srgbClr val="FF0000"/>
            </a:solidFill>
            <a:round/>
            <a:headEnd/>
            <a:tailEnd/>
          </a:ln>
          <a:effectLst/>
        </p:spPr>
        <p:txBody>
          <a:bodyPr/>
          <a:lstStyle/>
          <a:p>
            <a:endParaRPr lang="en-US"/>
          </a:p>
        </p:txBody>
      </p:sp>
      <p:pic>
        <p:nvPicPr>
          <p:cNvPr id="784534" name="Picture 150"/>
          <p:cNvPicPr>
            <a:picLocks noChangeAspect="1" noChangeArrowheads="1"/>
          </p:cNvPicPr>
          <p:nvPr/>
        </p:nvPicPr>
        <p:blipFill>
          <a:blip r:embed="rId6" cstate="print"/>
          <a:srcRect/>
          <a:stretch>
            <a:fillRect/>
          </a:stretch>
        </p:blipFill>
        <p:spPr bwMode="auto">
          <a:xfrm>
            <a:off x="1836738" y="4949825"/>
            <a:ext cx="938212" cy="1373188"/>
          </a:xfrm>
          <a:prstGeom prst="rect">
            <a:avLst/>
          </a:prstGeom>
          <a:noFill/>
          <a:ln w="19050">
            <a:solidFill>
              <a:schemeClr val="tx1"/>
            </a:solidFill>
            <a:miter lim="800000"/>
            <a:headEnd/>
            <a:tailEnd/>
          </a:ln>
        </p:spPr>
      </p:pic>
      <p:pic>
        <p:nvPicPr>
          <p:cNvPr id="784535" name="Picture 151"/>
          <p:cNvPicPr>
            <a:picLocks noChangeAspect="1" noChangeArrowheads="1"/>
          </p:cNvPicPr>
          <p:nvPr/>
        </p:nvPicPr>
        <p:blipFill>
          <a:blip r:embed="rId7" cstate="print"/>
          <a:srcRect/>
          <a:stretch>
            <a:fillRect/>
          </a:stretch>
        </p:blipFill>
        <p:spPr bwMode="auto">
          <a:xfrm>
            <a:off x="454025" y="4202113"/>
            <a:ext cx="1231900" cy="1652587"/>
          </a:xfrm>
          <a:prstGeom prst="rect">
            <a:avLst/>
          </a:prstGeom>
          <a:noFill/>
          <a:ln w="19050">
            <a:solidFill>
              <a:schemeClr val="tx1"/>
            </a:solidFill>
            <a:miter lim="800000"/>
            <a:headEnd/>
            <a:tailEnd/>
          </a:ln>
        </p:spPr>
      </p:pic>
      <p:pic>
        <p:nvPicPr>
          <p:cNvPr id="784536" name="Picture 152"/>
          <p:cNvPicPr>
            <a:picLocks noChangeAspect="1" noChangeArrowheads="1"/>
          </p:cNvPicPr>
          <p:nvPr/>
        </p:nvPicPr>
        <p:blipFill>
          <a:blip r:embed="rId8" cstate="print"/>
          <a:srcRect/>
          <a:stretch>
            <a:fillRect/>
          </a:stretch>
        </p:blipFill>
        <p:spPr bwMode="auto">
          <a:xfrm>
            <a:off x="144463" y="5235575"/>
            <a:ext cx="1947862" cy="1196975"/>
          </a:xfrm>
          <a:prstGeom prst="rect">
            <a:avLst/>
          </a:prstGeom>
          <a:noFill/>
          <a:ln w="19050">
            <a:solidFill>
              <a:schemeClr val="tx1"/>
            </a:solidFill>
            <a:miter lim="800000"/>
            <a:headEnd/>
            <a:tailEnd/>
          </a:ln>
        </p:spPr>
      </p:pic>
      <p:sp>
        <p:nvSpPr>
          <p:cNvPr id="784543" name="Text Box 159"/>
          <p:cNvSpPr txBox="1">
            <a:spLocks noChangeArrowheads="1"/>
          </p:cNvSpPr>
          <p:nvPr/>
        </p:nvSpPr>
        <p:spPr bwMode="auto">
          <a:xfrm>
            <a:off x="152400" y="3733800"/>
            <a:ext cx="1797050" cy="437043"/>
          </a:xfrm>
          <a:prstGeom prst="rect">
            <a:avLst/>
          </a:prstGeom>
          <a:noFill/>
          <a:ln w="9525">
            <a:noFill/>
            <a:miter lim="800000"/>
            <a:headEnd/>
            <a:tailEnd/>
          </a:ln>
          <a:effectLst/>
        </p:spPr>
        <p:txBody>
          <a:bodyPr>
            <a:spAutoFit/>
          </a:bodyPr>
          <a:lstStyle/>
          <a:p>
            <a:pPr algn="ctr">
              <a:lnSpc>
                <a:spcPct val="80000"/>
              </a:lnSpc>
              <a:spcAft>
                <a:spcPct val="0"/>
              </a:spcAft>
            </a:pPr>
            <a:r>
              <a:rPr lang="en-US" sz="1400" dirty="0"/>
              <a:t>Arms Export Control Act </a:t>
            </a:r>
          </a:p>
        </p:txBody>
      </p:sp>
      <p:sp>
        <p:nvSpPr>
          <p:cNvPr id="784544" name="Text Box 160"/>
          <p:cNvSpPr txBox="1">
            <a:spLocks noChangeArrowheads="1"/>
          </p:cNvSpPr>
          <p:nvPr/>
        </p:nvSpPr>
        <p:spPr bwMode="auto">
          <a:xfrm>
            <a:off x="417513" y="6465888"/>
            <a:ext cx="1262062" cy="240066"/>
          </a:xfrm>
          <a:prstGeom prst="rect">
            <a:avLst/>
          </a:prstGeom>
          <a:noFill/>
          <a:ln w="9525">
            <a:noFill/>
            <a:miter lim="800000"/>
            <a:headEnd/>
            <a:tailEnd/>
          </a:ln>
          <a:effectLst/>
        </p:spPr>
        <p:txBody>
          <a:bodyPr>
            <a:spAutoFit/>
          </a:bodyPr>
          <a:lstStyle/>
          <a:p>
            <a:pPr algn="ctr">
              <a:lnSpc>
                <a:spcPct val="80000"/>
              </a:lnSpc>
              <a:spcAft>
                <a:spcPct val="0"/>
              </a:spcAft>
            </a:pPr>
            <a:r>
              <a:rPr lang="en-US" sz="1200" dirty="0"/>
              <a:t>EAR</a:t>
            </a:r>
          </a:p>
        </p:txBody>
      </p:sp>
      <p:sp>
        <p:nvSpPr>
          <p:cNvPr id="784505" name="Line 121"/>
          <p:cNvSpPr>
            <a:spLocks noChangeShapeType="1"/>
          </p:cNvSpPr>
          <p:nvPr/>
        </p:nvSpPr>
        <p:spPr bwMode="auto">
          <a:xfrm>
            <a:off x="4875213" y="3657600"/>
            <a:ext cx="1589087" cy="0"/>
          </a:xfrm>
          <a:prstGeom prst="line">
            <a:avLst/>
          </a:prstGeom>
          <a:noFill/>
          <a:ln w="76200">
            <a:solidFill>
              <a:schemeClr val="tx1"/>
            </a:solidFill>
            <a:round/>
            <a:headEnd/>
            <a:tailEnd type="triangle" w="med" len="med"/>
          </a:ln>
          <a:effectLst/>
        </p:spPr>
        <p:txBody>
          <a:bodyPr/>
          <a:lstStyle/>
          <a:p>
            <a:endParaRPr lang="en-US"/>
          </a:p>
        </p:txBody>
      </p:sp>
      <p:pic>
        <p:nvPicPr>
          <p:cNvPr id="784533" name="Picture 149"/>
          <p:cNvPicPr>
            <a:picLocks noChangeAspect="1" noChangeArrowheads="1"/>
          </p:cNvPicPr>
          <p:nvPr/>
        </p:nvPicPr>
        <p:blipFill>
          <a:blip r:embed="rId9" cstate="print"/>
          <a:srcRect/>
          <a:stretch>
            <a:fillRect/>
          </a:stretch>
        </p:blipFill>
        <p:spPr bwMode="auto">
          <a:xfrm>
            <a:off x="1060450" y="579438"/>
            <a:ext cx="1044575" cy="1373187"/>
          </a:xfrm>
          <a:prstGeom prst="rect">
            <a:avLst/>
          </a:prstGeom>
          <a:noFill/>
          <a:ln w="19050">
            <a:solidFill>
              <a:schemeClr val="tx1"/>
            </a:solidFill>
            <a:miter lim="800000"/>
            <a:headEnd/>
            <a:tailEnd/>
          </a:ln>
        </p:spPr>
      </p:pic>
      <p:grpSp>
        <p:nvGrpSpPr>
          <p:cNvPr id="40" name="Group 163"/>
          <p:cNvGrpSpPr>
            <a:grpSpLocks/>
          </p:cNvGrpSpPr>
          <p:nvPr/>
        </p:nvGrpSpPr>
        <p:grpSpPr bwMode="auto">
          <a:xfrm>
            <a:off x="1219200" y="2286000"/>
            <a:ext cx="1093788" cy="1485900"/>
            <a:chOff x="75" y="158"/>
            <a:chExt cx="788" cy="936"/>
          </a:xfrm>
        </p:grpSpPr>
        <p:sp>
          <p:nvSpPr>
            <p:cNvPr id="41" name="Rectangle 164"/>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42" name="Rectangle 165"/>
            <p:cNvSpPr>
              <a:spLocks noChangeArrowheads="1"/>
            </p:cNvSpPr>
            <p:nvPr/>
          </p:nvSpPr>
          <p:spPr bwMode="auto">
            <a:xfrm>
              <a:off x="160" y="385"/>
              <a:ext cx="652" cy="669"/>
            </a:xfrm>
            <a:prstGeom prst="rect">
              <a:avLst/>
            </a:prstGeom>
            <a:noFill/>
            <a:ln w="12700">
              <a:solidFill>
                <a:srgbClr val="FF0000"/>
              </a:solidFill>
              <a:miter lim="800000"/>
              <a:headEnd/>
              <a:tailEnd/>
            </a:ln>
            <a:effectLst/>
          </p:spPr>
          <p:txBody>
            <a:bodyPr anchor="ctr">
              <a:spAutoFit/>
            </a:bodyPr>
            <a:lstStyle/>
            <a:p>
              <a:pPr marL="176213" indent="-176213" algn="ctr">
                <a:lnSpc>
                  <a:spcPct val="100000"/>
                </a:lnSpc>
                <a:spcAft>
                  <a:spcPct val="0"/>
                </a:spcAft>
                <a:tabLst>
                  <a:tab pos="457200" algn="r"/>
                  <a:tab pos="2743200" algn="ctr"/>
                  <a:tab pos="5486400" algn="r"/>
                </a:tabLst>
              </a:pPr>
              <a:r>
                <a:rPr lang="en-US" sz="900" dirty="0" smtClean="0"/>
                <a:t>UCF</a:t>
              </a:r>
              <a:endParaRPr lang="en-US" sz="900" dirty="0"/>
            </a:p>
            <a:p>
              <a:pPr marL="176213" indent="-176213" algn="ctr">
                <a:lnSpc>
                  <a:spcPct val="100000"/>
                </a:lnSpc>
                <a:spcAft>
                  <a:spcPct val="0"/>
                </a:spcAft>
                <a:tabLst>
                  <a:tab pos="457200" algn="r"/>
                  <a:tab pos="2743200" algn="ctr"/>
                  <a:tab pos="5486400" algn="r"/>
                </a:tabLst>
              </a:pPr>
              <a:endParaRPr lang="en-US" sz="900" dirty="0" smtClean="0"/>
            </a:p>
            <a:p>
              <a:pPr marL="176213" indent="-176213" algn="ctr">
                <a:lnSpc>
                  <a:spcPct val="100000"/>
                </a:lnSpc>
                <a:spcAft>
                  <a:spcPct val="0"/>
                </a:spcAft>
                <a:tabLst>
                  <a:tab pos="457200" algn="r"/>
                  <a:tab pos="2743200" algn="ctr"/>
                  <a:tab pos="5486400" algn="r"/>
                </a:tabLst>
              </a:pPr>
              <a:endParaRPr lang="en-US" sz="900" dirty="0" smtClean="0"/>
            </a:p>
            <a:p>
              <a:pPr marL="176213" indent="-176213" algn="ctr">
                <a:lnSpc>
                  <a:spcPct val="100000"/>
                </a:lnSpc>
                <a:spcAft>
                  <a:spcPct val="0"/>
                </a:spcAft>
                <a:tabLst>
                  <a:tab pos="457200" algn="r"/>
                  <a:tab pos="2743200" algn="ctr"/>
                  <a:tab pos="5486400" algn="r"/>
                </a:tabLst>
              </a:pPr>
              <a:endParaRPr lang="en-US" sz="900" dirty="0"/>
            </a:p>
            <a:p>
              <a:pPr marL="176213" indent="-176213" algn="ctr">
                <a:lnSpc>
                  <a:spcPct val="100000"/>
                </a:lnSpc>
                <a:spcAft>
                  <a:spcPct val="0"/>
                </a:spcAft>
                <a:tabLst>
                  <a:tab pos="457200" algn="r"/>
                  <a:tab pos="2743200" algn="ctr"/>
                  <a:tab pos="5486400" algn="r"/>
                </a:tabLst>
              </a:pPr>
              <a:r>
                <a:rPr lang="en-US" sz="900" dirty="0" smtClean="0"/>
                <a:t>Electronic</a:t>
              </a:r>
              <a:endParaRPr lang="en-US" sz="900" dirty="0"/>
            </a:p>
            <a:p>
              <a:pPr marL="176213" indent="-176213" algn="ctr">
                <a:lnSpc>
                  <a:spcPct val="100000"/>
                </a:lnSpc>
                <a:spcAft>
                  <a:spcPct val="0"/>
                </a:spcAft>
                <a:tabLst>
                  <a:tab pos="457200" algn="r"/>
                  <a:tab pos="2743200" algn="ctr"/>
                  <a:tab pos="5486400" algn="r"/>
                </a:tabLst>
              </a:pPr>
              <a:r>
                <a:rPr lang="en-US" sz="900" dirty="0" smtClean="0"/>
                <a:t>Security</a:t>
              </a:r>
            </a:p>
            <a:p>
              <a:pPr marL="176213" indent="-176213" algn="ctr">
                <a:lnSpc>
                  <a:spcPct val="100000"/>
                </a:lnSpc>
                <a:spcAft>
                  <a:spcPct val="0"/>
                </a:spcAft>
                <a:tabLst>
                  <a:tab pos="457200" algn="r"/>
                  <a:tab pos="2743200" algn="ctr"/>
                  <a:tab pos="5486400" algn="r"/>
                </a:tabLst>
              </a:pPr>
              <a:r>
                <a:rPr lang="en-US" sz="900" dirty="0" smtClean="0"/>
                <a:t>Plan</a:t>
              </a:r>
              <a:endParaRPr lang="en-US" sz="900" dirty="0"/>
            </a:p>
          </p:txBody>
        </p:sp>
      </p:grpSp>
      <p:grpSp>
        <p:nvGrpSpPr>
          <p:cNvPr id="4" name="Group 163"/>
          <p:cNvGrpSpPr>
            <a:grpSpLocks/>
          </p:cNvGrpSpPr>
          <p:nvPr/>
        </p:nvGrpSpPr>
        <p:grpSpPr bwMode="auto">
          <a:xfrm>
            <a:off x="1905000" y="1158875"/>
            <a:ext cx="1093788" cy="1485900"/>
            <a:chOff x="75" y="158"/>
            <a:chExt cx="788" cy="936"/>
          </a:xfrm>
        </p:grpSpPr>
        <p:sp>
          <p:nvSpPr>
            <p:cNvPr id="784548" name="Rectangle 164"/>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784549" name="Rectangle 165"/>
            <p:cNvSpPr>
              <a:spLocks noChangeArrowheads="1"/>
            </p:cNvSpPr>
            <p:nvPr/>
          </p:nvSpPr>
          <p:spPr bwMode="auto">
            <a:xfrm>
              <a:off x="160" y="428"/>
              <a:ext cx="652" cy="582"/>
            </a:xfrm>
            <a:prstGeom prst="rect">
              <a:avLst/>
            </a:prstGeom>
            <a:noFill/>
            <a:ln w="12700">
              <a:solidFill>
                <a:srgbClr val="FF0000"/>
              </a:solidFill>
              <a:miter lim="800000"/>
              <a:headEnd/>
              <a:tailEnd/>
            </a:ln>
            <a:effectLst/>
          </p:spPr>
          <p:txBody>
            <a:bodyPr anchor="ctr">
              <a:spAutoFit/>
            </a:bodyPr>
            <a:lstStyle/>
            <a:p>
              <a:pPr marL="176213" indent="-176213" algn="ctr">
                <a:lnSpc>
                  <a:spcPct val="100000"/>
                </a:lnSpc>
                <a:spcAft>
                  <a:spcPct val="0"/>
                </a:spcAft>
                <a:tabLst>
                  <a:tab pos="457200" algn="r"/>
                  <a:tab pos="2743200" algn="ctr"/>
                  <a:tab pos="5486400" algn="r"/>
                </a:tabLst>
              </a:pPr>
              <a:r>
                <a:rPr lang="en-US" sz="900" dirty="0" smtClean="0"/>
                <a:t>UCF</a:t>
              </a:r>
              <a:endParaRPr lang="en-US" sz="900" dirty="0"/>
            </a:p>
            <a:p>
              <a:pPr marL="176213" indent="-176213" algn="ctr">
                <a:lnSpc>
                  <a:spcPct val="100000"/>
                </a:lnSpc>
                <a:spcAft>
                  <a:spcPct val="0"/>
                </a:spcAft>
                <a:tabLst>
                  <a:tab pos="457200" algn="r"/>
                  <a:tab pos="2743200" algn="ctr"/>
                  <a:tab pos="5486400" algn="r"/>
                </a:tabLst>
              </a:pPr>
              <a:endParaRPr lang="en-US" sz="900" dirty="0" smtClean="0"/>
            </a:p>
            <a:p>
              <a:pPr marL="176213" indent="-176213" algn="ctr">
                <a:lnSpc>
                  <a:spcPct val="100000"/>
                </a:lnSpc>
                <a:spcAft>
                  <a:spcPct val="0"/>
                </a:spcAft>
                <a:tabLst>
                  <a:tab pos="457200" algn="r"/>
                  <a:tab pos="2743200" algn="ctr"/>
                  <a:tab pos="5486400" algn="r"/>
                </a:tabLst>
              </a:pPr>
              <a:endParaRPr lang="en-US" sz="900" dirty="0"/>
            </a:p>
            <a:p>
              <a:pPr marL="176213" indent="-176213" algn="ctr">
                <a:lnSpc>
                  <a:spcPct val="100000"/>
                </a:lnSpc>
                <a:spcAft>
                  <a:spcPct val="0"/>
                </a:spcAft>
                <a:tabLst>
                  <a:tab pos="457200" algn="r"/>
                  <a:tab pos="2743200" algn="ctr"/>
                  <a:tab pos="5486400" algn="r"/>
                </a:tabLst>
              </a:pPr>
              <a:r>
                <a:rPr lang="en-US" sz="900" dirty="0"/>
                <a:t>Standard </a:t>
              </a:r>
            </a:p>
            <a:p>
              <a:pPr marL="176213" indent="-176213" algn="ctr">
                <a:lnSpc>
                  <a:spcPct val="100000"/>
                </a:lnSpc>
                <a:spcAft>
                  <a:spcPct val="0"/>
                </a:spcAft>
                <a:tabLst>
                  <a:tab pos="457200" algn="r"/>
                  <a:tab pos="2743200" algn="ctr"/>
                  <a:tab pos="5486400" algn="r"/>
                </a:tabLst>
              </a:pPr>
              <a:r>
                <a:rPr lang="en-US" sz="900" dirty="0"/>
                <a:t>Practices for </a:t>
              </a:r>
            </a:p>
            <a:p>
              <a:pPr marL="176213" indent="-176213" algn="ctr">
                <a:lnSpc>
                  <a:spcPct val="100000"/>
                </a:lnSpc>
                <a:spcAft>
                  <a:spcPct val="0"/>
                </a:spcAft>
                <a:tabLst>
                  <a:tab pos="457200" algn="r"/>
                  <a:tab pos="2743200" algn="ctr"/>
                  <a:tab pos="5486400" algn="r"/>
                </a:tabLst>
              </a:pPr>
              <a:r>
                <a:rPr lang="en-US" sz="900" dirty="0"/>
                <a:t>Security</a:t>
              </a:r>
            </a:p>
          </p:txBody>
        </p:sp>
      </p:grpSp>
      <p:pic>
        <p:nvPicPr>
          <p:cNvPr id="17412" name="Picture 4" descr="http://applicationarchitecture.files.wordpress.com/2010/03/f0022-sample-network-diagram.png"/>
          <p:cNvPicPr>
            <a:picLocks noChangeAspect="1" noChangeArrowheads="1"/>
          </p:cNvPicPr>
          <p:nvPr/>
        </p:nvPicPr>
        <p:blipFill>
          <a:blip r:embed="rId10" cstate="print"/>
          <a:srcRect/>
          <a:stretch>
            <a:fillRect/>
          </a:stretch>
        </p:blipFill>
        <p:spPr bwMode="auto">
          <a:xfrm>
            <a:off x="4272391" y="4038600"/>
            <a:ext cx="2128409" cy="1371600"/>
          </a:xfrm>
          <a:prstGeom prst="rect">
            <a:avLst/>
          </a:prstGeom>
          <a:noFill/>
          <a:ln w="19050">
            <a:solidFill>
              <a:schemeClr val="tx1"/>
            </a:solidFill>
          </a:ln>
        </p:spPr>
      </p:pic>
      <p:sp>
        <p:nvSpPr>
          <p:cNvPr id="784498" name="Line 114"/>
          <p:cNvSpPr>
            <a:spLocks noChangeShapeType="1"/>
          </p:cNvSpPr>
          <p:nvPr/>
        </p:nvSpPr>
        <p:spPr bwMode="auto">
          <a:xfrm>
            <a:off x="4894263" y="3276600"/>
            <a:ext cx="0" cy="762000"/>
          </a:xfrm>
          <a:prstGeom prst="line">
            <a:avLst/>
          </a:prstGeom>
          <a:noFill/>
          <a:ln w="76200">
            <a:solidFill>
              <a:schemeClr val="tx1"/>
            </a:solidFill>
            <a:round/>
            <a:headEnd type="triangle" w="med" len="med"/>
            <a:tailEnd type="triangle" w="med" len="med"/>
          </a:ln>
          <a:effectLst/>
        </p:spPr>
        <p:txBody>
          <a:bodyPr/>
          <a:lstStyle/>
          <a:p>
            <a:endParaRPr lang="en-US"/>
          </a:p>
        </p:txBody>
      </p:sp>
      <p:grpSp>
        <p:nvGrpSpPr>
          <p:cNvPr id="43" name="Group 163"/>
          <p:cNvGrpSpPr>
            <a:grpSpLocks/>
          </p:cNvGrpSpPr>
          <p:nvPr/>
        </p:nvGrpSpPr>
        <p:grpSpPr bwMode="auto">
          <a:xfrm>
            <a:off x="2057400" y="3276600"/>
            <a:ext cx="1093788" cy="1485900"/>
            <a:chOff x="75" y="158"/>
            <a:chExt cx="788" cy="936"/>
          </a:xfrm>
        </p:grpSpPr>
        <p:sp>
          <p:nvSpPr>
            <p:cNvPr id="44" name="Rectangle 164"/>
            <p:cNvSpPr>
              <a:spLocks noChangeArrowheads="1"/>
            </p:cNvSpPr>
            <p:nvPr/>
          </p:nvSpPr>
          <p:spPr bwMode="auto">
            <a:xfrm>
              <a:off x="75" y="158"/>
              <a:ext cx="788" cy="936"/>
            </a:xfrm>
            <a:prstGeom prst="rect">
              <a:avLst/>
            </a:prstGeom>
            <a:solidFill>
              <a:schemeClr val="bg1"/>
            </a:solidFill>
            <a:ln w="9525">
              <a:solidFill>
                <a:schemeClr val="tx1"/>
              </a:solidFill>
              <a:miter lim="800000"/>
              <a:headEnd/>
              <a:tailEnd/>
            </a:ln>
            <a:effectLst/>
          </p:spPr>
          <p:txBody>
            <a:bodyPr anchor="ctr">
              <a:spAutoFit/>
            </a:bodyPr>
            <a:lstStyle/>
            <a:p>
              <a:endParaRPr lang="en-US"/>
            </a:p>
          </p:txBody>
        </p:sp>
        <p:sp>
          <p:nvSpPr>
            <p:cNvPr id="45" name="Rectangle 165"/>
            <p:cNvSpPr>
              <a:spLocks noChangeArrowheads="1"/>
            </p:cNvSpPr>
            <p:nvPr/>
          </p:nvSpPr>
          <p:spPr bwMode="auto">
            <a:xfrm>
              <a:off x="160" y="385"/>
              <a:ext cx="652" cy="669"/>
            </a:xfrm>
            <a:prstGeom prst="rect">
              <a:avLst/>
            </a:prstGeom>
            <a:noFill/>
            <a:ln w="12700">
              <a:solidFill>
                <a:srgbClr val="FF0000"/>
              </a:solidFill>
              <a:miter lim="800000"/>
              <a:headEnd/>
              <a:tailEnd/>
            </a:ln>
            <a:effectLst/>
          </p:spPr>
          <p:txBody>
            <a:bodyPr anchor="ctr">
              <a:spAutoFit/>
            </a:bodyPr>
            <a:lstStyle/>
            <a:p>
              <a:pPr marL="176213" indent="-176213" algn="ctr">
                <a:lnSpc>
                  <a:spcPct val="100000"/>
                </a:lnSpc>
                <a:spcAft>
                  <a:spcPct val="0"/>
                </a:spcAft>
                <a:tabLst>
                  <a:tab pos="457200" algn="r"/>
                  <a:tab pos="2743200" algn="ctr"/>
                  <a:tab pos="5486400" algn="r"/>
                </a:tabLst>
              </a:pPr>
              <a:r>
                <a:rPr lang="en-US" sz="900" dirty="0" smtClean="0"/>
                <a:t>UCF</a:t>
              </a:r>
              <a:endParaRPr lang="en-US" sz="900" dirty="0"/>
            </a:p>
            <a:p>
              <a:pPr marL="176213" indent="-176213" algn="ctr">
                <a:lnSpc>
                  <a:spcPct val="100000"/>
                </a:lnSpc>
                <a:spcAft>
                  <a:spcPct val="0"/>
                </a:spcAft>
                <a:tabLst>
                  <a:tab pos="457200" algn="r"/>
                  <a:tab pos="2743200" algn="ctr"/>
                  <a:tab pos="5486400" algn="r"/>
                </a:tabLst>
              </a:pPr>
              <a:endParaRPr lang="en-US" sz="900" dirty="0" smtClean="0"/>
            </a:p>
            <a:p>
              <a:pPr marL="176213" indent="-176213" algn="ctr">
                <a:lnSpc>
                  <a:spcPct val="100000"/>
                </a:lnSpc>
                <a:spcAft>
                  <a:spcPct val="0"/>
                </a:spcAft>
                <a:tabLst>
                  <a:tab pos="457200" algn="r"/>
                  <a:tab pos="2743200" algn="ctr"/>
                  <a:tab pos="5486400" algn="r"/>
                </a:tabLst>
              </a:pPr>
              <a:endParaRPr lang="en-US" sz="900" dirty="0"/>
            </a:p>
            <a:p>
              <a:pPr marL="176213" indent="-176213" algn="ctr">
                <a:lnSpc>
                  <a:spcPct val="100000"/>
                </a:lnSpc>
                <a:spcAft>
                  <a:spcPct val="0"/>
                </a:spcAft>
                <a:tabLst>
                  <a:tab pos="457200" algn="r"/>
                  <a:tab pos="2743200" algn="ctr"/>
                  <a:tab pos="5486400" algn="r"/>
                </a:tabLst>
              </a:pPr>
              <a:r>
                <a:rPr lang="en-US" sz="900" dirty="0" smtClean="0"/>
                <a:t>Export Control</a:t>
              </a:r>
            </a:p>
            <a:p>
              <a:pPr marL="176213" indent="-176213" algn="ctr">
                <a:lnSpc>
                  <a:spcPct val="100000"/>
                </a:lnSpc>
                <a:spcAft>
                  <a:spcPct val="0"/>
                </a:spcAft>
                <a:tabLst>
                  <a:tab pos="457200" algn="r"/>
                  <a:tab pos="2743200" algn="ctr"/>
                  <a:tab pos="5486400" algn="r"/>
                </a:tabLst>
              </a:pPr>
              <a:r>
                <a:rPr lang="en-US" sz="900" dirty="0" smtClean="0"/>
                <a:t>Plan</a:t>
              </a:r>
            </a:p>
            <a:p>
              <a:pPr marL="176213" indent="-176213" algn="ctr">
                <a:lnSpc>
                  <a:spcPct val="100000"/>
                </a:lnSpc>
                <a:spcAft>
                  <a:spcPct val="0"/>
                </a:spcAft>
                <a:tabLst>
                  <a:tab pos="457200" algn="r"/>
                  <a:tab pos="2743200" algn="ctr"/>
                  <a:tab pos="5486400" algn="r"/>
                </a:tabLst>
              </a:pPr>
              <a:endParaRPr lang="en-US" sz="900" dirty="0" smtClean="0"/>
            </a:p>
            <a:p>
              <a:pPr marL="176213" indent="-176213" algn="ctr">
                <a:lnSpc>
                  <a:spcPct val="100000"/>
                </a:lnSpc>
                <a:spcAft>
                  <a:spcPct val="0"/>
                </a:spcAft>
                <a:tabLst>
                  <a:tab pos="457200" algn="r"/>
                  <a:tab pos="2743200" algn="ctr"/>
                  <a:tab pos="5486400" algn="r"/>
                </a:tabLst>
              </a:pPr>
              <a:endParaRPr lang="en-US" sz="900" dirty="0"/>
            </a:p>
          </p:txBody>
        </p:sp>
      </p:grpSp>
      <p:pic>
        <p:nvPicPr>
          <p:cNvPr id="46" name="Picture 10"/>
          <p:cNvPicPr>
            <a:picLocks noChangeAspect="1" noChangeArrowheads="1"/>
          </p:cNvPicPr>
          <p:nvPr/>
        </p:nvPicPr>
        <p:blipFill>
          <a:blip r:embed="rId11" cstate="print"/>
          <a:srcRect/>
          <a:stretch>
            <a:fillRect/>
          </a:stretch>
        </p:blipFill>
        <p:spPr bwMode="auto">
          <a:xfrm>
            <a:off x="6477000" y="2133600"/>
            <a:ext cx="2534141" cy="3276600"/>
          </a:xfrm>
          <a:prstGeom prst="rect">
            <a:avLst/>
          </a:prstGeom>
          <a:noFill/>
          <a:ln w="12700">
            <a:solidFill>
              <a:schemeClr val="tx1"/>
            </a:solidFill>
            <a:miter lim="800000"/>
            <a:headEnd/>
            <a:tailEnd/>
          </a:ln>
        </p:spPr>
      </p:pic>
      <p:pic>
        <p:nvPicPr>
          <p:cNvPr id="47" name="Picture 2"/>
          <p:cNvPicPr>
            <a:picLocks noChangeAspect="1" noChangeArrowheads="1"/>
          </p:cNvPicPr>
          <p:nvPr/>
        </p:nvPicPr>
        <p:blipFill>
          <a:blip r:embed="rId12" cstate="print"/>
          <a:srcRect/>
          <a:stretch>
            <a:fillRect/>
          </a:stretch>
        </p:blipFill>
        <p:spPr bwMode="auto">
          <a:xfrm>
            <a:off x="228600" y="228600"/>
            <a:ext cx="365760" cy="157238"/>
          </a:xfrm>
          <a:prstGeom prst="rect">
            <a:avLst/>
          </a:prstGeom>
          <a:noFill/>
          <a:ln w="9525">
            <a:noFill/>
            <a:miter lim="800000"/>
            <a:headEnd/>
            <a:tailEnd/>
          </a:ln>
        </p:spPr>
      </p:pic>
      <p:pic>
        <p:nvPicPr>
          <p:cNvPr id="48" name="Picture 2"/>
          <p:cNvPicPr>
            <a:picLocks noChangeAspect="1" noChangeArrowheads="1"/>
          </p:cNvPicPr>
          <p:nvPr/>
        </p:nvPicPr>
        <p:blipFill>
          <a:blip r:embed="rId12" cstate="print"/>
          <a:srcRect/>
          <a:stretch>
            <a:fillRect/>
          </a:stretch>
        </p:blipFill>
        <p:spPr bwMode="auto">
          <a:xfrm>
            <a:off x="1981200" y="1219200"/>
            <a:ext cx="365760" cy="157238"/>
          </a:xfrm>
          <a:prstGeom prst="rect">
            <a:avLst/>
          </a:prstGeom>
          <a:noFill/>
          <a:ln w="9525">
            <a:noFill/>
            <a:miter lim="800000"/>
            <a:headEnd/>
            <a:tailEnd/>
          </a:ln>
        </p:spPr>
      </p:pic>
      <p:pic>
        <p:nvPicPr>
          <p:cNvPr id="49" name="Picture 2"/>
          <p:cNvPicPr>
            <a:picLocks noChangeAspect="1" noChangeArrowheads="1"/>
          </p:cNvPicPr>
          <p:nvPr/>
        </p:nvPicPr>
        <p:blipFill>
          <a:blip r:embed="rId12" cstate="print"/>
          <a:srcRect/>
          <a:stretch>
            <a:fillRect/>
          </a:stretch>
        </p:blipFill>
        <p:spPr bwMode="auto">
          <a:xfrm>
            <a:off x="1295400" y="2362200"/>
            <a:ext cx="365760" cy="157238"/>
          </a:xfrm>
          <a:prstGeom prst="rect">
            <a:avLst/>
          </a:prstGeom>
          <a:noFill/>
          <a:ln w="9525">
            <a:noFill/>
            <a:miter lim="800000"/>
            <a:headEnd/>
            <a:tailEnd/>
          </a:ln>
        </p:spPr>
      </p:pic>
      <p:pic>
        <p:nvPicPr>
          <p:cNvPr id="50" name="Picture 2"/>
          <p:cNvPicPr>
            <a:picLocks noChangeAspect="1" noChangeArrowheads="1"/>
          </p:cNvPicPr>
          <p:nvPr/>
        </p:nvPicPr>
        <p:blipFill>
          <a:blip r:embed="rId12" cstate="print"/>
          <a:srcRect/>
          <a:stretch>
            <a:fillRect/>
          </a:stretch>
        </p:blipFill>
        <p:spPr bwMode="auto">
          <a:xfrm>
            <a:off x="2133600" y="3352800"/>
            <a:ext cx="365760" cy="157238"/>
          </a:xfrm>
          <a:prstGeom prst="rect">
            <a:avLst/>
          </a:prstGeom>
          <a:noFill/>
          <a:ln w="9525">
            <a:noFill/>
            <a:miter lim="800000"/>
            <a:headEnd/>
            <a:tailEnd/>
          </a:ln>
        </p:spPr>
      </p:pic>
      <p:sp>
        <p:nvSpPr>
          <p:cNvPr id="784502" name="Text Box 118"/>
          <p:cNvSpPr txBox="1">
            <a:spLocks noChangeArrowheads="1"/>
          </p:cNvSpPr>
          <p:nvPr/>
        </p:nvSpPr>
        <p:spPr bwMode="auto">
          <a:xfrm>
            <a:off x="6858000" y="3429000"/>
            <a:ext cx="1701491" cy="369332"/>
          </a:xfrm>
          <a:prstGeom prst="rect">
            <a:avLst/>
          </a:prstGeom>
          <a:noFill/>
          <a:ln w="9525">
            <a:noFill/>
            <a:miter lim="800000"/>
            <a:headEnd/>
            <a:tailEnd/>
          </a:ln>
          <a:effectLst/>
        </p:spPr>
        <p:txBody>
          <a:bodyPr wrap="none">
            <a:spAutoFit/>
          </a:bodyPr>
          <a:lstStyle/>
          <a:p>
            <a:pPr>
              <a:spcAft>
                <a:spcPct val="0"/>
              </a:spcAft>
            </a:pPr>
            <a:r>
              <a:rPr lang="en-US" b="1" dirty="0" smtClean="0"/>
              <a:t>DSS Form 381-R</a:t>
            </a:r>
            <a:endParaRPr lang="en-US" sz="1800" b="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lide Number Placeholder 7"/>
          <p:cNvSpPr>
            <a:spLocks noGrp="1"/>
          </p:cNvSpPr>
          <p:nvPr>
            <p:ph type="sldNum" sz="quarter" idx="12"/>
          </p:nvPr>
        </p:nvSpPr>
        <p:spPr>
          <a:xfrm>
            <a:off x="6705600" y="6381750"/>
            <a:ext cx="2133600" cy="476250"/>
          </a:xfrm>
        </p:spPr>
        <p:txBody>
          <a:bodyPr/>
          <a:lstStyle/>
          <a:p>
            <a:fld id="{66EC25B5-A602-4254-91C0-EF43A7FA9BEA}" type="slidenum">
              <a:rPr lang="en-US"/>
              <a:pPr/>
              <a:t>23</a:t>
            </a:fld>
            <a:endParaRPr lang="en-US" dirty="0"/>
          </a:p>
        </p:txBody>
      </p:sp>
      <p:sp>
        <p:nvSpPr>
          <p:cNvPr id="782339" name="Text Box 3"/>
          <p:cNvSpPr txBox="1">
            <a:spLocks noChangeArrowheads="1"/>
          </p:cNvSpPr>
          <p:nvPr/>
        </p:nvSpPr>
        <p:spPr bwMode="auto">
          <a:xfrm>
            <a:off x="762000" y="76200"/>
            <a:ext cx="8077200" cy="507831"/>
          </a:xfrm>
          <a:prstGeom prst="rect">
            <a:avLst/>
          </a:prstGeom>
          <a:noFill/>
          <a:ln w="9525">
            <a:noFill/>
            <a:miter lim="800000"/>
            <a:headEnd/>
            <a:tailEnd/>
          </a:ln>
          <a:effectLst/>
        </p:spPr>
        <p:txBody>
          <a:bodyPr wrap="square">
            <a:spAutoFit/>
          </a:bodyPr>
          <a:lstStyle/>
          <a:p>
            <a:pPr algn="ctr">
              <a:lnSpc>
                <a:spcPct val="90000"/>
              </a:lnSpc>
              <a:spcAft>
                <a:spcPct val="0"/>
              </a:spcAft>
            </a:pPr>
            <a:r>
              <a:rPr lang="en-US" sz="3000" dirty="0" smtClean="0"/>
              <a:t>NISP Compliance</a:t>
            </a:r>
            <a:endParaRPr lang="en-US" sz="3000" dirty="0"/>
          </a:p>
        </p:txBody>
      </p:sp>
      <p:grpSp>
        <p:nvGrpSpPr>
          <p:cNvPr id="2" name="Group 42"/>
          <p:cNvGrpSpPr>
            <a:grpSpLocks/>
          </p:cNvGrpSpPr>
          <p:nvPr/>
        </p:nvGrpSpPr>
        <p:grpSpPr bwMode="auto">
          <a:xfrm>
            <a:off x="3297238" y="617538"/>
            <a:ext cx="2663825" cy="800100"/>
            <a:chOff x="1354" y="936"/>
            <a:chExt cx="2878" cy="1342"/>
          </a:xfrm>
        </p:grpSpPr>
        <p:sp>
          <p:nvSpPr>
            <p:cNvPr id="782379" name="Oval 43"/>
            <p:cNvSpPr>
              <a:spLocks noChangeArrowheads="1"/>
            </p:cNvSpPr>
            <p:nvPr/>
          </p:nvSpPr>
          <p:spPr bwMode="auto">
            <a:xfrm>
              <a:off x="3155" y="117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0" name="Oval 44"/>
            <p:cNvSpPr>
              <a:spLocks noChangeArrowheads="1"/>
            </p:cNvSpPr>
            <p:nvPr/>
          </p:nvSpPr>
          <p:spPr bwMode="auto">
            <a:xfrm>
              <a:off x="3275" y="144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1" name="Oval 45"/>
            <p:cNvSpPr>
              <a:spLocks noChangeArrowheads="1"/>
            </p:cNvSpPr>
            <p:nvPr/>
          </p:nvSpPr>
          <p:spPr bwMode="auto">
            <a:xfrm>
              <a:off x="2998" y="167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2" name="Oval 46"/>
            <p:cNvSpPr>
              <a:spLocks noChangeArrowheads="1"/>
            </p:cNvSpPr>
            <p:nvPr/>
          </p:nvSpPr>
          <p:spPr bwMode="auto">
            <a:xfrm>
              <a:off x="2567" y="177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3" name="Oval 47"/>
            <p:cNvSpPr>
              <a:spLocks noChangeArrowheads="1"/>
            </p:cNvSpPr>
            <p:nvPr/>
          </p:nvSpPr>
          <p:spPr bwMode="auto">
            <a:xfrm>
              <a:off x="2156" y="176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4" name="Oval 48"/>
            <p:cNvSpPr>
              <a:spLocks noChangeArrowheads="1"/>
            </p:cNvSpPr>
            <p:nvPr/>
          </p:nvSpPr>
          <p:spPr bwMode="auto">
            <a:xfrm>
              <a:off x="1708" y="166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5" name="Oval 49"/>
            <p:cNvSpPr>
              <a:spLocks noChangeArrowheads="1"/>
            </p:cNvSpPr>
            <p:nvPr/>
          </p:nvSpPr>
          <p:spPr bwMode="auto">
            <a:xfrm>
              <a:off x="1382" y="150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6" name="Oval 50"/>
            <p:cNvSpPr>
              <a:spLocks noChangeArrowheads="1"/>
            </p:cNvSpPr>
            <p:nvPr/>
          </p:nvSpPr>
          <p:spPr bwMode="auto">
            <a:xfrm>
              <a:off x="2795" y="98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7" name="Oval 51"/>
            <p:cNvSpPr>
              <a:spLocks noChangeArrowheads="1"/>
            </p:cNvSpPr>
            <p:nvPr/>
          </p:nvSpPr>
          <p:spPr bwMode="auto">
            <a:xfrm>
              <a:off x="2182" y="936"/>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8" name="Oval 52"/>
            <p:cNvSpPr>
              <a:spLocks noChangeArrowheads="1"/>
            </p:cNvSpPr>
            <p:nvPr/>
          </p:nvSpPr>
          <p:spPr bwMode="auto">
            <a:xfrm>
              <a:off x="1780" y="1009"/>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89" name="Oval 53"/>
            <p:cNvSpPr>
              <a:spLocks noChangeArrowheads="1"/>
            </p:cNvSpPr>
            <p:nvPr/>
          </p:nvSpPr>
          <p:spPr bwMode="auto">
            <a:xfrm>
              <a:off x="1354" y="115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390" name="Oval 54"/>
            <p:cNvSpPr>
              <a:spLocks noChangeArrowheads="1"/>
            </p:cNvSpPr>
            <p:nvPr/>
          </p:nvSpPr>
          <p:spPr bwMode="auto">
            <a:xfrm>
              <a:off x="1573" y="1066"/>
              <a:ext cx="2489" cy="1066"/>
            </a:xfrm>
            <a:prstGeom prst="ellipse">
              <a:avLst/>
            </a:prstGeom>
            <a:gradFill rotWithShape="1">
              <a:gsLst>
                <a:gs pos="0">
                  <a:schemeClr val="accent1"/>
                </a:gs>
                <a:gs pos="100000">
                  <a:schemeClr val="bg1"/>
                </a:gs>
              </a:gsLst>
              <a:path path="shape">
                <a:fillToRect l="50000" t="50000" r="50000" b="50000"/>
              </a:path>
            </a:gradFill>
            <a:ln w="9525">
              <a:noFill/>
              <a:round/>
              <a:headEnd/>
              <a:tailEnd/>
            </a:ln>
            <a:effectLst/>
          </p:spPr>
          <p:txBody>
            <a:bodyPr wrap="none" anchor="ctr"/>
            <a:lstStyle/>
            <a:p>
              <a:pPr algn="ctr">
                <a:lnSpc>
                  <a:spcPct val="100000"/>
                </a:lnSpc>
                <a:spcAft>
                  <a:spcPct val="0"/>
                </a:spcAft>
              </a:pPr>
              <a:r>
                <a:rPr lang="en-US" sz="1200" dirty="0"/>
                <a:t>Entry points, </a:t>
              </a:r>
            </a:p>
            <a:p>
              <a:pPr algn="ctr">
                <a:lnSpc>
                  <a:spcPct val="100000"/>
                </a:lnSpc>
                <a:spcAft>
                  <a:spcPct val="0"/>
                </a:spcAft>
              </a:pPr>
              <a:r>
                <a:rPr lang="en-US" sz="1200" dirty="0"/>
                <a:t>intrusion detection, </a:t>
              </a:r>
            </a:p>
            <a:p>
              <a:pPr algn="ctr">
                <a:lnSpc>
                  <a:spcPct val="100000"/>
                </a:lnSpc>
                <a:spcAft>
                  <a:spcPct val="0"/>
                </a:spcAft>
              </a:pPr>
              <a:r>
                <a:rPr lang="en-US" sz="1200" dirty="0"/>
                <a:t>activities within facility</a:t>
              </a:r>
            </a:p>
          </p:txBody>
        </p:sp>
      </p:grpSp>
      <p:grpSp>
        <p:nvGrpSpPr>
          <p:cNvPr id="3" name="Group 160"/>
          <p:cNvGrpSpPr>
            <a:grpSpLocks/>
          </p:cNvGrpSpPr>
          <p:nvPr/>
        </p:nvGrpSpPr>
        <p:grpSpPr bwMode="auto">
          <a:xfrm>
            <a:off x="2155825" y="1511300"/>
            <a:ext cx="4673600" cy="4508500"/>
            <a:chOff x="1285" y="940"/>
            <a:chExt cx="2944" cy="2840"/>
          </a:xfrm>
        </p:grpSpPr>
        <p:sp>
          <p:nvSpPr>
            <p:cNvPr id="782399" name="AutoShape 63">
              <a:hlinkClick r:id="" action="ppaction://noaction"/>
            </p:cNvPr>
            <p:cNvSpPr>
              <a:spLocks noChangeArrowheads="1"/>
            </p:cNvSpPr>
            <p:nvPr/>
          </p:nvSpPr>
          <p:spPr bwMode="auto">
            <a:xfrm rot="8450248" flipH="1">
              <a:off x="1512" y="2828"/>
              <a:ext cx="1087" cy="411"/>
            </a:xfrm>
            <a:prstGeom prst="leftArrow">
              <a:avLst>
                <a:gd name="adj1" fmla="val 75000"/>
                <a:gd name="adj2" fmla="val 103024"/>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rot="10800000" vert="eaVert" wrap="none" anchor="ctr"/>
            <a:lstStyle/>
            <a:p>
              <a:pPr>
                <a:lnSpc>
                  <a:spcPct val="100000"/>
                </a:lnSpc>
                <a:spcAft>
                  <a:spcPct val="0"/>
                </a:spcAft>
              </a:pPr>
              <a:endParaRPr lang="en-US" sz="1400">
                <a:solidFill>
                  <a:srgbClr val="FFFF00"/>
                </a:solidFill>
                <a:effectLst>
                  <a:outerShdw blurRad="38100" dist="38100" dir="2700000" algn="tl">
                    <a:srgbClr val="000000"/>
                  </a:outerShdw>
                </a:effectLst>
              </a:endParaRPr>
            </a:p>
          </p:txBody>
        </p:sp>
        <p:sp>
          <p:nvSpPr>
            <p:cNvPr id="782396" name="AutoShape 60">
              <a:hlinkClick r:id="" action="ppaction://noaction"/>
            </p:cNvPr>
            <p:cNvSpPr>
              <a:spLocks noChangeArrowheads="1"/>
            </p:cNvSpPr>
            <p:nvPr/>
          </p:nvSpPr>
          <p:spPr bwMode="auto">
            <a:xfrm rot="10743464" flipH="1">
              <a:off x="1285" y="2163"/>
              <a:ext cx="1087" cy="411"/>
            </a:xfrm>
            <a:prstGeom prst="leftArrow">
              <a:avLst>
                <a:gd name="adj1" fmla="val 75000"/>
                <a:gd name="adj2" fmla="val 103024"/>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rot="10800000" vert="eaVert" wrap="none" anchor="ctr"/>
            <a:lstStyle/>
            <a:p>
              <a:pPr>
                <a:lnSpc>
                  <a:spcPct val="100000"/>
                </a:lnSpc>
                <a:spcAft>
                  <a:spcPct val="0"/>
                </a:spcAft>
              </a:pPr>
              <a:endParaRPr lang="en-US" sz="1400">
                <a:solidFill>
                  <a:srgbClr val="FFFF00"/>
                </a:solidFill>
                <a:effectLst>
                  <a:outerShdw blurRad="38100" dist="38100" dir="2700000" algn="tl">
                    <a:srgbClr val="000000"/>
                  </a:outerShdw>
                </a:effectLst>
              </a:endParaRPr>
            </a:p>
          </p:txBody>
        </p:sp>
        <p:sp>
          <p:nvSpPr>
            <p:cNvPr id="782398" name="AutoShape 62">
              <a:hlinkClick r:id="" action="ppaction://noaction"/>
            </p:cNvPr>
            <p:cNvSpPr>
              <a:spLocks noChangeArrowheads="1"/>
            </p:cNvSpPr>
            <p:nvPr/>
          </p:nvSpPr>
          <p:spPr bwMode="auto">
            <a:xfrm rot="13035066" flipH="1">
              <a:off x="1463" y="1456"/>
              <a:ext cx="1088" cy="411"/>
            </a:xfrm>
            <a:prstGeom prst="leftArrow">
              <a:avLst>
                <a:gd name="adj1" fmla="val 75000"/>
                <a:gd name="adj2" fmla="val 103118"/>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rot="10800000" vert="eaVert" wrap="none" anchor="ctr"/>
            <a:lstStyle/>
            <a:p>
              <a:pPr>
                <a:lnSpc>
                  <a:spcPct val="100000"/>
                </a:lnSpc>
                <a:spcAft>
                  <a:spcPct val="0"/>
                </a:spcAft>
              </a:pPr>
              <a:endParaRPr lang="en-US" sz="1400">
                <a:solidFill>
                  <a:srgbClr val="FFFF00"/>
                </a:solidFill>
                <a:effectLst>
                  <a:outerShdw blurRad="38100" dist="38100" dir="2700000" algn="tl">
                    <a:srgbClr val="000000"/>
                  </a:outerShdw>
                </a:effectLst>
              </a:endParaRPr>
            </a:p>
          </p:txBody>
        </p:sp>
        <p:sp>
          <p:nvSpPr>
            <p:cNvPr id="782395" name="AutoShape 59">
              <a:hlinkClick r:id="" action="ppaction://noaction"/>
            </p:cNvPr>
            <p:cNvSpPr>
              <a:spLocks noChangeArrowheads="1"/>
            </p:cNvSpPr>
            <p:nvPr/>
          </p:nvSpPr>
          <p:spPr bwMode="auto">
            <a:xfrm rot="5369249" flipH="1">
              <a:off x="2296" y="3063"/>
              <a:ext cx="965" cy="469"/>
            </a:xfrm>
            <a:prstGeom prst="leftArrow">
              <a:avLst>
                <a:gd name="adj1" fmla="val 75000"/>
                <a:gd name="adj2" fmla="val 79153"/>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a:lnSpc>
                  <a:spcPct val="100000"/>
                </a:lnSpc>
                <a:spcAft>
                  <a:spcPct val="0"/>
                </a:spcAft>
              </a:pPr>
              <a:r>
                <a:rPr lang="en-US" dirty="0">
                  <a:solidFill>
                    <a:srgbClr val="FFFF00"/>
                  </a:solidFill>
                  <a:effectLst>
                    <a:outerShdw blurRad="38100" dist="38100" dir="2700000" algn="tl">
                      <a:srgbClr val="000000"/>
                    </a:outerShdw>
                  </a:effectLst>
                </a:rPr>
                <a:t>Safeguard</a:t>
              </a:r>
            </a:p>
            <a:p>
              <a:pPr algn="ctr">
                <a:lnSpc>
                  <a:spcPct val="100000"/>
                </a:lnSpc>
                <a:spcAft>
                  <a:spcPct val="0"/>
                </a:spcAft>
              </a:pPr>
              <a:r>
                <a:rPr lang="en-US" dirty="0">
                  <a:solidFill>
                    <a:srgbClr val="FFFF00"/>
                  </a:solidFill>
                  <a:effectLst>
                    <a:outerShdw blurRad="38100" dist="38100" dir="2700000" algn="tl">
                      <a:srgbClr val="000000"/>
                    </a:outerShdw>
                  </a:effectLst>
                </a:rPr>
                <a:t>Information</a:t>
              </a:r>
            </a:p>
          </p:txBody>
        </p:sp>
        <p:sp>
          <p:nvSpPr>
            <p:cNvPr id="782394" name="AutoShape 58">
              <a:hlinkClick r:id="" action="ppaction://noaction"/>
            </p:cNvPr>
            <p:cNvSpPr>
              <a:spLocks noChangeArrowheads="1"/>
            </p:cNvSpPr>
            <p:nvPr/>
          </p:nvSpPr>
          <p:spPr bwMode="auto">
            <a:xfrm rot="19425696" flipH="1">
              <a:off x="2968" y="1482"/>
              <a:ext cx="1087" cy="411"/>
            </a:xfrm>
            <a:prstGeom prst="leftArrow">
              <a:avLst>
                <a:gd name="adj1" fmla="val 75000"/>
                <a:gd name="adj2" fmla="val 103024"/>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a:lnSpc>
                  <a:spcPct val="100000"/>
                </a:lnSpc>
                <a:spcAft>
                  <a:spcPct val="0"/>
                </a:spcAft>
              </a:pPr>
              <a:r>
                <a:rPr lang="en-US" dirty="0">
                  <a:solidFill>
                    <a:srgbClr val="FFFF00"/>
                  </a:solidFill>
                  <a:effectLst>
                    <a:outerShdw blurRad="38100" dist="38100" dir="2700000" algn="tl">
                      <a:srgbClr val="000000"/>
                    </a:outerShdw>
                  </a:effectLst>
                </a:rPr>
                <a:t>Train </a:t>
              </a:r>
            </a:p>
            <a:p>
              <a:pPr algn="ctr">
                <a:lnSpc>
                  <a:spcPct val="100000"/>
                </a:lnSpc>
                <a:spcAft>
                  <a:spcPct val="0"/>
                </a:spcAft>
              </a:pPr>
              <a:r>
                <a:rPr lang="en-US" dirty="0">
                  <a:solidFill>
                    <a:srgbClr val="FFFF00"/>
                  </a:solidFill>
                  <a:effectLst>
                    <a:outerShdw blurRad="38100" dist="38100" dir="2700000" algn="tl">
                      <a:srgbClr val="000000"/>
                    </a:outerShdw>
                  </a:effectLst>
                </a:rPr>
                <a:t>Employees</a:t>
              </a:r>
            </a:p>
          </p:txBody>
        </p:sp>
        <p:sp>
          <p:nvSpPr>
            <p:cNvPr id="782353" name="AutoShape 17">
              <a:hlinkClick r:id="" action="ppaction://noaction"/>
            </p:cNvPr>
            <p:cNvSpPr>
              <a:spLocks noChangeArrowheads="1"/>
            </p:cNvSpPr>
            <p:nvPr/>
          </p:nvSpPr>
          <p:spPr bwMode="auto">
            <a:xfrm flipH="1">
              <a:off x="3142" y="2140"/>
              <a:ext cx="1087" cy="411"/>
            </a:xfrm>
            <a:prstGeom prst="leftArrow">
              <a:avLst>
                <a:gd name="adj1" fmla="val 75000"/>
                <a:gd name="adj2" fmla="val 103024"/>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a:lnSpc>
                  <a:spcPct val="100000"/>
                </a:lnSpc>
                <a:spcAft>
                  <a:spcPct val="0"/>
                </a:spcAft>
              </a:pPr>
              <a:r>
                <a:rPr lang="en-US" dirty="0">
                  <a:solidFill>
                    <a:srgbClr val="FFFF00"/>
                  </a:solidFill>
                  <a:effectLst>
                    <a:outerShdw blurRad="38100" dist="38100" dir="2700000" algn="tl">
                      <a:srgbClr val="000000"/>
                    </a:outerShdw>
                  </a:effectLst>
                </a:rPr>
                <a:t>Visit </a:t>
              </a:r>
            </a:p>
            <a:p>
              <a:pPr algn="ctr">
                <a:lnSpc>
                  <a:spcPct val="100000"/>
                </a:lnSpc>
                <a:spcAft>
                  <a:spcPct val="0"/>
                </a:spcAft>
              </a:pPr>
              <a:r>
                <a:rPr lang="en-US" dirty="0">
                  <a:solidFill>
                    <a:srgbClr val="FFFF00"/>
                  </a:solidFill>
                  <a:effectLst>
                    <a:outerShdw blurRad="38100" dist="38100" dir="2700000" algn="tl">
                      <a:srgbClr val="000000"/>
                    </a:outerShdw>
                  </a:effectLst>
                </a:rPr>
                <a:t>Procedure</a:t>
              </a:r>
            </a:p>
          </p:txBody>
        </p:sp>
        <p:sp>
          <p:nvSpPr>
            <p:cNvPr id="782392" name="AutoShape 56">
              <a:hlinkClick r:id="" action="ppaction://noaction"/>
            </p:cNvPr>
            <p:cNvSpPr>
              <a:spLocks noChangeArrowheads="1"/>
            </p:cNvSpPr>
            <p:nvPr/>
          </p:nvSpPr>
          <p:spPr bwMode="auto">
            <a:xfrm rot="2042974" flipH="1">
              <a:off x="2979" y="2835"/>
              <a:ext cx="1087" cy="411"/>
            </a:xfrm>
            <a:prstGeom prst="leftArrow">
              <a:avLst>
                <a:gd name="adj1" fmla="val 75000"/>
                <a:gd name="adj2" fmla="val 103024"/>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a:lnSpc>
                  <a:spcPct val="100000"/>
                </a:lnSpc>
                <a:spcAft>
                  <a:spcPct val="0"/>
                </a:spcAft>
              </a:pPr>
              <a:r>
                <a:rPr lang="en-US" dirty="0">
                  <a:solidFill>
                    <a:srgbClr val="FFFF00"/>
                  </a:solidFill>
                  <a:effectLst>
                    <a:outerShdw blurRad="38100" dist="38100" dir="2700000" algn="tl">
                      <a:srgbClr val="000000"/>
                    </a:outerShdw>
                  </a:effectLst>
                </a:rPr>
                <a:t>DSS/FBI </a:t>
              </a:r>
            </a:p>
            <a:p>
              <a:pPr algn="ctr">
                <a:lnSpc>
                  <a:spcPct val="100000"/>
                </a:lnSpc>
                <a:spcAft>
                  <a:spcPct val="0"/>
                </a:spcAft>
              </a:pPr>
              <a:r>
                <a:rPr lang="en-US" dirty="0">
                  <a:solidFill>
                    <a:srgbClr val="FFFF00"/>
                  </a:solidFill>
                  <a:effectLst>
                    <a:outerShdw blurRad="38100" dist="38100" dir="2700000" algn="tl">
                      <a:srgbClr val="000000"/>
                    </a:outerShdw>
                  </a:effectLst>
                </a:rPr>
                <a:t>Reporting</a:t>
              </a:r>
            </a:p>
          </p:txBody>
        </p:sp>
        <p:sp>
          <p:nvSpPr>
            <p:cNvPr id="782393" name="AutoShape 57">
              <a:hlinkClick r:id="" action="ppaction://noaction"/>
            </p:cNvPr>
            <p:cNvSpPr>
              <a:spLocks noChangeArrowheads="1"/>
            </p:cNvSpPr>
            <p:nvPr/>
          </p:nvSpPr>
          <p:spPr bwMode="auto">
            <a:xfrm rot="16237890" flipH="1">
              <a:off x="2319" y="1182"/>
              <a:ext cx="953" cy="470"/>
            </a:xfrm>
            <a:prstGeom prst="leftArrow">
              <a:avLst>
                <a:gd name="adj1" fmla="val 75000"/>
                <a:gd name="adj2" fmla="val 78985"/>
              </a:avLst>
            </a:prstGeom>
            <a:gradFill rotWithShape="1">
              <a:gsLst>
                <a:gs pos="0">
                  <a:srgbClr val="33CC33"/>
                </a:gs>
                <a:gs pos="100000">
                  <a:srgbClr val="33CC33">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a:lnSpc>
                  <a:spcPct val="100000"/>
                </a:lnSpc>
                <a:spcAft>
                  <a:spcPct val="0"/>
                </a:spcAft>
              </a:pPr>
              <a:r>
                <a:rPr lang="en-US" dirty="0">
                  <a:solidFill>
                    <a:srgbClr val="FFFF00"/>
                  </a:solidFill>
                  <a:effectLst>
                    <a:outerShdw blurRad="38100" dist="38100" dir="2700000" algn="tl">
                      <a:srgbClr val="000000"/>
                    </a:outerShdw>
                  </a:effectLst>
                </a:rPr>
                <a:t>Control </a:t>
              </a:r>
            </a:p>
            <a:p>
              <a:pPr algn="ctr">
                <a:lnSpc>
                  <a:spcPct val="100000"/>
                </a:lnSpc>
                <a:spcAft>
                  <a:spcPct val="0"/>
                </a:spcAft>
              </a:pPr>
              <a:r>
                <a:rPr lang="en-US" dirty="0">
                  <a:solidFill>
                    <a:srgbClr val="FFFF00"/>
                  </a:solidFill>
                  <a:effectLst>
                    <a:outerShdw blurRad="38100" dist="38100" dir="2700000" algn="tl">
                      <a:srgbClr val="000000"/>
                    </a:outerShdw>
                  </a:effectLst>
                </a:rPr>
                <a:t>Facility</a:t>
              </a:r>
            </a:p>
          </p:txBody>
        </p:sp>
        <p:sp>
          <p:nvSpPr>
            <p:cNvPr id="782397" name="Rectangle 61"/>
            <p:cNvSpPr>
              <a:spLocks noChangeArrowheads="1"/>
            </p:cNvSpPr>
            <p:nvPr/>
          </p:nvSpPr>
          <p:spPr bwMode="auto">
            <a:xfrm>
              <a:off x="1463" y="2258"/>
              <a:ext cx="931" cy="233"/>
            </a:xfrm>
            <a:prstGeom prst="rect">
              <a:avLst/>
            </a:prstGeom>
            <a:noFill/>
            <a:ln w="9525" algn="ctr">
              <a:noFill/>
              <a:miter lim="800000"/>
              <a:headEnd/>
              <a:tailEnd/>
            </a:ln>
            <a:effectLst/>
          </p:spPr>
          <p:txBody>
            <a:bodyPr wrap="square" anchor="ctr" anchorCtr="1">
              <a:spAutoFit/>
            </a:bodyPr>
            <a:lstStyle/>
            <a:p>
              <a:pPr algn="ctr"/>
              <a:r>
                <a:rPr lang="en-US" dirty="0">
                  <a:solidFill>
                    <a:srgbClr val="FFFF00"/>
                  </a:solidFill>
                </a:rPr>
                <a:t>International</a:t>
              </a:r>
            </a:p>
          </p:txBody>
        </p:sp>
        <p:sp>
          <p:nvSpPr>
            <p:cNvPr id="782400" name="Rectangle 64"/>
            <p:cNvSpPr>
              <a:spLocks noChangeArrowheads="1"/>
            </p:cNvSpPr>
            <p:nvPr/>
          </p:nvSpPr>
          <p:spPr bwMode="auto">
            <a:xfrm rot="2171117">
              <a:off x="1660" y="1597"/>
              <a:ext cx="777" cy="156"/>
            </a:xfrm>
            <a:prstGeom prst="rect">
              <a:avLst/>
            </a:prstGeom>
            <a:noFill/>
            <a:ln w="9525" algn="ctr">
              <a:noFill/>
              <a:miter lim="800000"/>
              <a:headEnd/>
              <a:tailEnd/>
            </a:ln>
            <a:effectLst/>
          </p:spPr>
          <p:txBody>
            <a:bodyPr>
              <a:spAutoFit/>
            </a:bodyPr>
            <a:lstStyle/>
            <a:p>
              <a:r>
                <a:rPr lang="en-US">
                  <a:solidFill>
                    <a:srgbClr val="FFFF00"/>
                  </a:solidFill>
                </a:rPr>
                <a:t>IT Security</a:t>
              </a:r>
            </a:p>
          </p:txBody>
        </p:sp>
        <p:sp>
          <p:nvSpPr>
            <p:cNvPr id="782401" name="Rectangle 65"/>
            <p:cNvSpPr>
              <a:spLocks noChangeArrowheads="1"/>
            </p:cNvSpPr>
            <p:nvPr/>
          </p:nvSpPr>
          <p:spPr bwMode="auto">
            <a:xfrm rot="19075411">
              <a:off x="1618" y="2836"/>
              <a:ext cx="870" cy="407"/>
            </a:xfrm>
            <a:prstGeom prst="rect">
              <a:avLst/>
            </a:prstGeom>
            <a:noFill/>
            <a:ln w="9525" algn="ctr">
              <a:noFill/>
              <a:miter lim="800000"/>
              <a:headEnd/>
              <a:tailEnd/>
            </a:ln>
            <a:effectLst/>
          </p:spPr>
          <p:txBody>
            <a:bodyPr wrap="square">
              <a:spAutoFit/>
            </a:bodyPr>
            <a:lstStyle/>
            <a:p>
              <a:pPr algn="ctr"/>
              <a:r>
                <a:rPr lang="en-US" dirty="0">
                  <a:solidFill>
                    <a:srgbClr val="FFFF00"/>
                  </a:solidFill>
                </a:rPr>
                <a:t>Maintain Clearances</a:t>
              </a:r>
            </a:p>
          </p:txBody>
        </p:sp>
      </p:grpSp>
      <p:grpSp>
        <p:nvGrpSpPr>
          <p:cNvPr id="4" name="Group 67"/>
          <p:cNvGrpSpPr>
            <a:grpSpLocks/>
          </p:cNvGrpSpPr>
          <p:nvPr/>
        </p:nvGrpSpPr>
        <p:grpSpPr bwMode="auto">
          <a:xfrm>
            <a:off x="3148013" y="6056313"/>
            <a:ext cx="2724150" cy="801687"/>
            <a:chOff x="1354" y="936"/>
            <a:chExt cx="2878" cy="1342"/>
          </a:xfrm>
        </p:grpSpPr>
        <p:sp>
          <p:nvSpPr>
            <p:cNvPr id="782404" name="Oval 68"/>
            <p:cNvSpPr>
              <a:spLocks noChangeArrowheads="1"/>
            </p:cNvSpPr>
            <p:nvPr/>
          </p:nvSpPr>
          <p:spPr bwMode="auto">
            <a:xfrm>
              <a:off x="3155" y="117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05" name="Oval 69"/>
            <p:cNvSpPr>
              <a:spLocks noChangeArrowheads="1"/>
            </p:cNvSpPr>
            <p:nvPr/>
          </p:nvSpPr>
          <p:spPr bwMode="auto">
            <a:xfrm>
              <a:off x="3275" y="144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06" name="Oval 70"/>
            <p:cNvSpPr>
              <a:spLocks noChangeArrowheads="1"/>
            </p:cNvSpPr>
            <p:nvPr/>
          </p:nvSpPr>
          <p:spPr bwMode="auto">
            <a:xfrm>
              <a:off x="2998" y="167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07" name="Oval 71"/>
            <p:cNvSpPr>
              <a:spLocks noChangeArrowheads="1"/>
            </p:cNvSpPr>
            <p:nvPr/>
          </p:nvSpPr>
          <p:spPr bwMode="auto">
            <a:xfrm>
              <a:off x="2567" y="177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08" name="Oval 72"/>
            <p:cNvSpPr>
              <a:spLocks noChangeArrowheads="1"/>
            </p:cNvSpPr>
            <p:nvPr/>
          </p:nvSpPr>
          <p:spPr bwMode="auto">
            <a:xfrm>
              <a:off x="2156" y="176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09" name="Oval 73"/>
            <p:cNvSpPr>
              <a:spLocks noChangeArrowheads="1"/>
            </p:cNvSpPr>
            <p:nvPr/>
          </p:nvSpPr>
          <p:spPr bwMode="auto">
            <a:xfrm>
              <a:off x="1708" y="166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10" name="Oval 74"/>
            <p:cNvSpPr>
              <a:spLocks noChangeArrowheads="1"/>
            </p:cNvSpPr>
            <p:nvPr/>
          </p:nvSpPr>
          <p:spPr bwMode="auto">
            <a:xfrm>
              <a:off x="1382" y="150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11" name="Oval 75"/>
            <p:cNvSpPr>
              <a:spLocks noChangeArrowheads="1"/>
            </p:cNvSpPr>
            <p:nvPr/>
          </p:nvSpPr>
          <p:spPr bwMode="auto">
            <a:xfrm>
              <a:off x="2795" y="98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12" name="Oval 76"/>
            <p:cNvSpPr>
              <a:spLocks noChangeArrowheads="1"/>
            </p:cNvSpPr>
            <p:nvPr/>
          </p:nvSpPr>
          <p:spPr bwMode="auto">
            <a:xfrm>
              <a:off x="2182" y="936"/>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13" name="Oval 77"/>
            <p:cNvSpPr>
              <a:spLocks noChangeArrowheads="1"/>
            </p:cNvSpPr>
            <p:nvPr/>
          </p:nvSpPr>
          <p:spPr bwMode="auto">
            <a:xfrm>
              <a:off x="1780" y="1009"/>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14" name="Oval 78"/>
            <p:cNvSpPr>
              <a:spLocks noChangeArrowheads="1"/>
            </p:cNvSpPr>
            <p:nvPr/>
          </p:nvSpPr>
          <p:spPr bwMode="auto">
            <a:xfrm>
              <a:off x="1354" y="115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15" name="Oval 79"/>
            <p:cNvSpPr>
              <a:spLocks noChangeArrowheads="1"/>
            </p:cNvSpPr>
            <p:nvPr/>
          </p:nvSpPr>
          <p:spPr bwMode="auto">
            <a:xfrm>
              <a:off x="1573" y="1066"/>
              <a:ext cx="2489" cy="1066"/>
            </a:xfrm>
            <a:prstGeom prst="ellipse">
              <a:avLst/>
            </a:prstGeom>
            <a:gradFill rotWithShape="1">
              <a:gsLst>
                <a:gs pos="0">
                  <a:schemeClr val="accent1"/>
                </a:gs>
                <a:gs pos="100000">
                  <a:schemeClr val="bg1"/>
                </a:gs>
              </a:gsLst>
              <a:path path="shape">
                <a:fillToRect l="50000" t="50000" r="50000" b="50000"/>
              </a:path>
            </a:gradFill>
            <a:ln w="9525">
              <a:noFill/>
              <a:round/>
              <a:headEnd/>
              <a:tailEnd/>
            </a:ln>
            <a:effectLst/>
          </p:spPr>
          <p:txBody>
            <a:bodyPr wrap="none" anchor="ctr"/>
            <a:lstStyle/>
            <a:p>
              <a:pPr algn="ctr">
                <a:lnSpc>
                  <a:spcPct val="100000"/>
                </a:lnSpc>
                <a:spcAft>
                  <a:spcPct val="0"/>
                </a:spcAft>
              </a:pPr>
              <a:r>
                <a:rPr lang="en-US" sz="1200" dirty="0"/>
                <a:t>Control, Create, store, </a:t>
              </a:r>
            </a:p>
            <a:p>
              <a:pPr algn="ctr">
                <a:lnSpc>
                  <a:spcPct val="100000"/>
                </a:lnSpc>
                <a:spcAft>
                  <a:spcPct val="0"/>
                </a:spcAft>
              </a:pPr>
              <a:r>
                <a:rPr lang="en-US" sz="1200" dirty="0"/>
                <a:t>disclose, reproduce, transfer </a:t>
              </a:r>
            </a:p>
            <a:p>
              <a:pPr algn="ctr">
                <a:lnSpc>
                  <a:spcPct val="100000"/>
                </a:lnSpc>
                <a:spcAft>
                  <a:spcPct val="0"/>
                </a:spcAft>
              </a:pPr>
              <a:r>
                <a:rPr lang="en-US" sz="1200" dirty="0"/>
                <a:t>&amp; dispose information</a:t>
              </a:r>
            </a:p>
          </p:txBody>
        </p:sp>
      </p:grpSp>
      <p:grpSp>
        <p:nvGrpSpPr>
          <p:cNvPr id="5" name="Group 80"/>
          <p:cNvGrpSpPr>
            <a:grpSpLocks/>
          </p:cNvGrpSpPr>
          <p:nvPr/>
        </p:nvGrpSpPr>
        <p:grpSpPr bwMode="auto">
          <a:xfrm>
            <a:off x="6943725" y="3395663"/>
            <a:ext cx="2043113" cy="723900"/>
            <a:chOff x="1354" y="936"/>
            <a:chExt cx="2878" cy="1342"/>
          </a:xfrm>
        </p:grpSpPr>
        <p:sp>
          <p:nvSpPr>
            <p:cNvPr id="782417" name="Oval 81"/>
            <p:cNvSpPr>
              <a:spLocks noChangeArrowheads="1"/>
            </p:cNvSpPr>
            <p:nvPr/>
          </p:nvSpPr>
          <p:spPr bwMode="auto">
            <a:xfrm>
              <a:off x="3155" y="117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18" name="Oval 82"/>
            <p:cNvSpPr>
              <a:spLocks noChangeArrowheads="1"/>
            </p:cNvSpPr>
            <p:nvPr/>
          </p:nvSpPr>
          <p:spPr bwMode="auto">
            <a:xfrm>
              <a:off x="3275" y="144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19" name="Oval 83"/>
            <p:cNvSpPr>
              <a:spLocks noChangeArrowheads="1"/>
            </p:cNvSpPr>
            <p:nvPr/>
          </p:nvSpPr>
          <p:spPr bwMode="auto">
            <a:xfrm>
              <a:off x="2998" y="167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0" name="Oval 84"/>
            <p:cNvSpPr>
              <a:spLocks noChangeArrowheads="1"/>
            </p:cNvSpPr>
            <p:nvPr/>
          </p:nvSpPr>
          <p:spPr bwMode="auto">
            <a:xfrm>
              <a:off x="2567" y="177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1" name="Oval 85"/>
            <p:cNvSpPr>
              <a:spLocks noChangeArrowheads="1"/>
            </p:cNvSpPr>
            <p:nvPr/>
          </p:nvSpPr>
          <p:spPr bwMode="auto">
            <a:xfrm>
              <a:off x="2156" y="176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2" name="Oval 86"/>
            <p:cNvSpPr>
              <a:spLocks noChangeArrowheads="1"/>
            </p:cNvSpPr>
            <p:nvPr/>
          </p:nvSpPr>
          <p:spPr bwMode="auto">
            <a:xfrm>
              <a:off x="1708" y="166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3" name="Oval 87"/>
            <p:cNvSpPr>
              <a:spLocks noChangeArrowheads="1"/>
            </p:cNvSpPr>
            <p:nvPr/>
          </p:nvSpPr>
          <p:spPr bwMode="auto">
            <a:xfrm>
              <a:off x="1382" y="150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4" name="Oval 88"/>
            <p:cNvSpPr>
              <a:spLocks noChangeArrowheads="1"/>
            </p:cNvSpPr>
            <p:nvPr/>
          </p:nvSpPr>
          <p:spPr bwMode="auto">
            <a:xfrm>
              <a:off x="2795" y="98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5" name="Oval 89"/>
            <p:cNvSpPr>
              <a:spLocks noChangeArrowheads="1"/>
            </p:cNvSpPr>
            <p:nvPr/>
          </p:nvSpPr>
          <p:spPr bwMode="auto">
            <a:xfrm>
              <a:off x="2182" y="936"/>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6" name="Oval 90"/>
            <p:cNvSpPr>
              <a:spLocks noChangeArrowheads="1"/>
            </p:cNvSpPr>
            <p:nvPr/>
          </p:nvSpPr>
          <p:spPr bwMode="auto">
            <a:xfrm>
              <a:off x="1780" y="1009"/>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7" name="Oval 91"/>
            <p:cNvSpPr>
              <a:spLocks noChangeArrowheads="1"/>
            </p:cNvSpPr>
            <p:nvPr/>
          </p:nvSpPr>
          <p:spPr bwMode="auto">
            <a:xfrm>
              <a:off x="1354" y="115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28" name="Oval 92"/>
            <p:cNvSpPr>
              <a:spLocks noChangeArrowheads="1"/>
            </p:cNvSpPr>
            <p:nvPr/>
          </p:nvSpPr>
          <p:spPr bwMode="auto">
            <a:xfrm>
              <a:off x="1573" y="1066"/>
              <a:ext cx="2489" cy="1066"/>
            </a:xfrm>
            <a:prstGeom prst="ellipse">
              <a:avLst/>
            </a:prstGeom>
            <a:gradFill rotWithShape="1">
              <a:gsLst>
                <a:gs pos="0">
                  <a:schemeClr val="accent1"/>
                </a:gs>
                <a:gs pos="100000">
                  <a:schemeClr val="bg1"/>
                </a:gs>
              </a:gsLst>
              <a:path path="shape">
                <a:fillToRect l="50000" t="50000" r="50000" b="50000"/>
              </a:path>
            </a:gradFill>
            <a:ln w="9525">
              <a:noFill/>
              <a:round/>
              <a:headEnd/>
              <a:tailEnd/>
            </a:ln>
            <a:effectLst/>
          </p:spPr>
          <p:txBody>
            <a:bodyPr wrap="none" anchor="ctr"/>
            <a:lstStyle/>
            <a:p>
              <a:pPr>
                <a:lnSpc>
                  <a:spcPct val="100000"/>
                </a:lnSpc>
                <a:spcAft>
                  <a:spcPct val="0"/>
                </a:spcAft>
              </a:pPr>
              <a:r>
                <a:rPr lang="en-US" sz="1200" dirty="0"/>
                <a:t>Visits &amp; meetings</a:t>
              </a:r>
            </a:p>
            <a:p>
              <a:pPr>
                <a:lnSpc>
                  <a:spcPct val="100000"/>
                </a:lnSpc>
                <a:spcAft>
                  <a:spcPct val="0"/>
                </a:spcAft>
              </a:pPr>
              <a:r>
                <a:rPr lang="en-US" sz="1200" dirty="0"/>
                <a:t>(FN &amp; US Citizen)</a:t>
              </a:r>
            </a:p>
          </p:txBody>
        </p:sp>
      </p:grpSp>
      <p:grpSp>
        <p:nvGrpSpPr>
          <p:cNvPr id="6" name="Group 93"/>
          <p:cNvGrpSpPr>
            <a:grpSpLocks/>
          </p:cNvGrpSpPr>
          <p:nvPr/>
        </p:nvGrpSpPr>
        <p:grpSpPr bwMode="auto">
          <a:xfrm>
            <a:off x="0" y="3306763"/>
            <a:ext cx="2111375" cy="987425"/>
            <a:chOff x="1354" y="936"/>
            <a:chExt cx="2878" cy="1342"/>
          </a:xfrm>
        </p:grpSpPr>
        <p:sp>
          <p:nvSpPr>
            <p:cNvPr id="782430" name="Oval 94"/>
            <p:cNvSpPr>
              <a:spLocks noChangeArrowheads="1"/>
            </p:cNvSpPr>
            <p:nvPr/>
          </p:nvSpPr>
          <p:spPr bwMode="auto">
            <a:xfrm>
              <a:off x="3155" y="117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1" name="Oval 95"/>
            <p:cNvSpPr>
              <a:spLocks noChangeArrowheads="1"/>
            </p:cNvSpPr>
            <p:nvPr/>
          </p:nvSpPr>
          <p:spPr bwMode="auto">
            <a:xfrm>
              <a:off x="3275" y="144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2" name="Oval 96"/>
            <p:cNvSpPr>
              <a:spLocks noChangeArrowheads="1"/>
            </p:cNvSpPr>
            <p:nvPr/>
          </p:nvSpPr>
          <p:spPr bwMode="auto">
            <a:xfrm>
              <a:off x="2998" y="167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3" name="Oval 97"/>
            <p:cNvSpPr>
              <a:spLocks noChangeArrowheads="1"/>
            </p:cNvSpPr>
            <p:nvPr/>
          </p:nvSpPr>
          <p:spPr bwMode="auto">
            <a:xfrm>
              <a:off x="2567" y="177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4" name="Oval 98"/>
            <p:cNvSpPr>
              <a:spLocks noChangeArrowheads="1"/>
            </p:cNvSpPr>
            <p:nvPr/>
          </p:nvSpPr>
          <p:spPr bwMode="auto">
            <a:xfrm>
              <a:off x="2156" y="176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5" name="Oval 99"/>
            <p:cNvSpPr>
              <a:spLocks noChangeArrowheads="1"/>
            </p:cNvSpPr>
            <p:nvPr/>
          </p:nvSpPr>
          <p:spPr bwMode="auto">
            <a:xfrm>
              <a:off x="1708" y="166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6" name="Oval 100"/>
            <p:cNvSpPr>
              <a:spLocks noChangeArrowheads="1"/>
            </p:cNvSpPr>
            <p:nvPr/>
          </p:nvSpPr>
          <p:spPr bwMode="auto">
            <a:xfrm>
              <a:off x="1382" y="150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7" name="Oval 101"/>
            <p:cNvSpPr>
              <a:spLocks noChangeArrowheads="1"/>
            </p:cNvSpPr>
            <p:nvPr/>
          </p:nvSpPr>
          <p:spPr bwMode="auto">
            <a:xfrm>
              <a:off x="2795" y="98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8" name="Oval 102"/>
            <p:cNvSpPr>
              <a:spLocks noChangeArrowheads="1"/>
            </p:cNvSpPr>
            <p:nvPr/>
          </p:nvSpPr>
          <p:spPr bwMode="auto">
            <a:xfrm>
              <a:off x="2182" y="936"/>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39" name="Oval 103"/>
            <p:cNvSpPr>
              <a:spLocks noChangeArrowheads="1"/>
            </p:cNvSpPr>
            <p:nvPr/>
          </p:nvSpPr>
          <p:spPr bwMode="auto">
            <a:xfrm>
              <a:off x="1780" y="1009"/>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40" name="Oval 104"/>
            <p:cNvSpPr>
              <a:spLocks noChangeArrowheads="1"/>
            </p:cNvSpPr>
            <p:nvPr/>
          </p:nvSpPr>
          <p:spPr bwMode="auto">
            <a:xfrm>
              <a:off x="1354" y="115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41" name="Oval 105"/>
            <p:cNvSpPr>
              <a:spLocks noChangeArrowheads="1"/>
            </p:cNvSpPr>
            <p:nvPr/>
          </p:nvSpPr>
          <p:spPr bwMode="auto">
            <a:xfrm>
              <a:off x="1573" y="1066"/>
              <a:ext cx="2489" cy="1066"/>
            </a:xfrm>
            <a:prstGeom prst="ellipse">
              <a:avLst/>
            </a:prstGeom>
            <a:gradFill rotWithShape="1">
              <a:gsLst>
                <a:gs pos="0">
                  <a:schemeClr val="accent1"/>
                </a:gs>
                <a:gs pos="100000">
                  <a:schemeClr val="bg1"/>
                </a:gs>
              </a:gsLst>
              <a:path path="shape">
                <a:fillToRect l="50000" t="50000" r="50000" b="50000"/>
              </a:path>
            </a:gradFill>
            <a:ln w="9525">
              <a:noFill/>
              <a:round/>
              <a:headEnd/>
              <a:tailEnd/>
            </a:ln>
            <a:effectLst/>
          </p:spPr>
          <p:txBody>
            <a:bodyPr wrap="none" anchor="ctr"/>
            <a:lstStyle/>
            <a:p>
              <a:pPr algn="ctr">
                <a:lnSpc>
                  <a:spcPct val="100000"/>
                </a:lnSpc>
                <a:spcAft>
                  <a:spcPct val="0"/>
                </a:spcAft>
              </a:pPr>
              <a:r>
                <a:rPr lang="en-US" sz="1200" dirty="0"/>
                <a:t>Transfers, </a:t>
              </a:r>
            </a:p>
            <a:p>
              <a:pPr algn="ctr">
                <a:lnSpc>
                  <a:spcPct val="100000"/>
                </a:lnSpc>
                <a:spcAft>
                  <a:spcPct val="0"/>
                </a:spcAft>
              </a:pPr>
              <a:r>
                <a:rPr lang="en-US" sz="1200" dirty="0"/>
                <a:t>International Visits </a:t>
              </a:r>
            </a:p>
            <a:p>
              <a:pPr algn="ctr">
                <a:lnSpc>
                  <a:spcPct val="100000"/>
                </a:lnSpc>
                <a:spcAft>
                  <a:spcPct val="0"/>
                </a:spcAft>
              </a:pPr>
              <a:r>
                <a:rPr lang="en-US" sz="1200" dirty="0"/>
                <a:t>&amp; Contractor Operations</a:t>
              </a:r>
            </a:p>
          </p:txBody>
        </p:sp>
      </p:grpSp>
      <p:grpSp>
        <p:nvGrpSpPr>
          <p:cNvPr id="7" name="Group 106"/>
          <p:cNvGrpSpPr>
            <a:grpSpLocks/>
          </p:cNvGrpSpPr>
          <p:nvPr/>
        </p:nvGrpSpPr>
        <p:grpSpPr bwMode="auto">
          <a:xfrm rot="-2176523">
            <a:off x="463550" y="5487988"/>
            <a:ext cx="2311400" cy="973137"/>
            <a:chOff x="1354" y="936"/>
            <a:chExt cx="2878" cy="1342"/>
          </a:xfrm>
        </p:grpSpPr>
        <p:sp>
          <p:nvSpPr>
            <p:cNvPr id="782443" name="Oval 107"/>
            <p:cNvSpPr>
              <a:spLocks noChangeArrowheads="1"/>
            </p:cNvSpPr>
            <p:nvPr/>
          </p:nvSpPr>
          <p:spPr bwMode="auto">
            <a:xfrm>
              <a:off x="3155" y="117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44" name="Oval 108"/>
            <p:cNvSpPr>
              <a:spLocks noChangeArrowheads="1"/>
            </p:cNvSpPr>
            <p:nvPr/>
          </p:nvSpPr>
          <p:spPr bwMode="auto">
            <a:xfrm>
              <a:off x="3275" y="144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45" name="Oval 109"/>
            <p:cNvSpPr>
              <a:spLocks noChangeArrowheads="1"/>
            </p:cNvSpPr>
            <p:nvPr/>
          </p:nvSpPr>
          <p:spPr bwMode="auto">
            <a:xfrm>
              <a:off x="2998" y="167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46" name="Oval 110"/>
            <p:cNvSpPr>
              <a:spLocks noChangeArrowheads="1"/>
            </p:cNvSpPr>
            <p:nvPr/>
          </p:nvSpPr>
          <p:spPr bwMode="auto">
            <a:xfrm>
              <a:off x="2567" y="177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47" name="Oval 111"/>
            <p:cNvSpPr>
              <a:spLocks noChangeArrowheads="1"/>
            </p:cNvSpPr>
            <p:nvPr/>
          </p:nvSpPr>
          <p:spPr bwMode="auto">
            <a:xfrm>
              <a:off x="2156" y="176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48" name="Oval 112"/>
            <p:cNvSpPr>
              <a:spLocks noChangeArrowheads="1"/>
            </p:cNvSpPr>
            <p:nvPr/>
          </p:nvSpPr>
          <p:spPr bwMode="auto">
            <a:xfrm>
              <a:off x="1708" y="166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49" name="Oval 113"/>
            <p:cNvSpPr>
              <a:spLocks noChangeArrowheads="1"/>
            </p:cNvSpPr>
            <p:nvPr/>
          </p:nvSpPr>
          <p:spPr bwMode="auto">
            <a:xfrm>
              <a:off x="1382" y="150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50" name="Oval 114"/>
            <p:cNvSpPr>
              <a:spLocks noChangeArrowheads="1"/>
            </p:cNvSpPr>
            <p:nvPr/>
          </p:nvSpPr>
          <p:spPr bwMode="auto">
            <a:xfrm>
              <a:off x="2795" y="98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51" name="Oval 115"/>
            <p:cNvSpPr>
              <a:spLocks noChangeArrowheads="1"/>
            </p:cNvSpPr>
            <p:nvPr/>
          </p:nvSpPr>
          <p:spPr bwMode="auto">
            <a:xfrm>
              <a:off x="2182" y="936"/>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52" name="Oval 116"/>
            <p:cNvSpPr>
              <a:spLocks noChangeArrowheads="1"/>
            </p:cNvSpPr>
            <p:nvPr/>
          </p:nvSpPr>
          <p:spPr bwMode="auto">
            <a:xfrm>
              <a:off x="1780" y="1009"/>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53" name="Oval 117"/>
            <p:cNvSpPr>
              <a:spLocks noChangeArrowheads="1"/>
            </p:cNvSpPr>
            <p:nvPr/>
          </p:nvSpPr>
          <p:spPr bwMode="auto">
            <a:xfrm>
              <a:off x="1354" y="115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54" name="Oval 118"/>
            <p:cNvSpPr>
              <a:spLocks noChangeArrowheads="1"/>
            </p:cNvSpPr>
            <p:nvPr/>
          </p:nvSpPr>
          <p:spPr bwMode="auto">
            <a:xfrm>
              <a:off x="1573" y="1066"/>
              <a:ext cx="2489" cy="1066"/>
            </a:xfrm>
            <a:prstGeom prst="ellipse">
              <a:avLst/>
            </a:prstGeom>
            <a:gradFill rotWithShape="1">
              <a:gsLst>
                <a:gs pos="0">
                  <a:schemeClr val="accent1"/>
                </a:gs>
                <a:gs pos="100000">
                  <a:schemeClr val="bg1"/>
                </a:gs>
              </a:gsLst>
              <a:path path="shape">
                <a:fillToRect l="50000" t="50000" r="50000" b="50000"/>
              </a:path>
            </a:gradFill>
            <a:ln w="9525">
              <a:noFill/>
              <a:round/>
              <a:headEnd/>
              <a:tailEnd/>
            </a:ln>
            <a:effectLst/>
          </p:spPr>
          <p:txBody>
            <a:bodyPr wrap="none" anchor="ctr"/>
            <a:lstStyle/>
            <a:p>
              <a:pPr algn="ctr">
                <a:lnSpc>
                  <a:spcPct val="100000"/>
                </a:lnSpc>
                <a:spcAft>
                  <a:spcPct val="0"/>
                </a:spcAft>
              </a:pPr>
              <a:r>
                <a:rPr lang="en-US" sz="1200" dirty="0"/>
                <a:t>PCL, maintain FCL, FOCI, </a:t>
              </a:r>
            </a:p>
            <a:p>
              <a:pPr algn="ctr">
                <a:lnSpc>
                  <a:spcPct val="100000"/>
                </a:lnSpc>
                <a:spcAft>
                  <a:spcPct val="0"/>
                </a:spcAft>
              </a:pPr>
              <a:r>
                <a:rPr lang="en-US" sz="1200" dirty="0"/>
                <a:t>Classification &amp; Marking</a:t>
              </a:r>
            </a:p>
          </p:txBody>
        </p:sp>
      </p:grpSp>
      <p:grpSp>
        <p:nvGrpSpPr>
          <p:cNvPr id="8" name="Group 119"/>
          <p:cNvGrpSpPr>
            <a:grpSpLocks/>
          </p:cNvGrpSpPr>
          <p:nvPr/>
        </p:nvGrpSpPr>
        <p:grpSpPr bwMode="auto">
          <a:xfrm rot="1940200">
            <a:off x="419100" y="928688"/>
            <a:ext cx="2200275" cy="898525"/>
            <a:chOff x="1354" y="936"/>
            <a:chExt cx="2878" cy="1342"/>
          </a:xfrm>
        </p:grpSpPr>
        <p:sp>
          <p:nvSpPr>
            <p:cNvPr id="782456" name="Oval 120"/>
            <p:cNvSpPr>
              <a:spLocks noChangeArrowheads="1"/>
            </p:cNvSpPr>
            <p:nvPr/>
          </p:nvSpPr>
          <p:spPr bwMode="auto">
            <a:xfrm>
              <a:off x="3155" y="117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57" name="Oval 121"/>
            <p:cNvSpPr>
              <a:spLocks noChangeArrowheads="1"/>
            </p:cNvSpPr>
            <p:nvPr/>
          </p:nvSpPr>
          <p:spPr bwMode="auto">
            <a:xfrm>
              <a:off x="3275" y="144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58" name="Oval 122"/>
            <p:cNvSpPr>
              <a:spLocks noChangeArrowheads="1"/>
            </p:cNvSpPr>
            <p:nvPr/>
          </p:nvSpPr>
          <p:spPr bwMode="auto">
            <a:xfrm>
              <a:off x="2998" y="167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59" name="Oval 123"/>
            <p:cNvSpPr>
              <a:spLocks noChangeArrowheads="1"/>
            </p:cNvSpPr>
            <p:nvPr/>
          </p:nvSpPr>
          <p:spPr bwMode="auto">
            <a:xfrm>
              <a:off x="2567" y="177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60" name="Oval 124"/>
            <p:cNvSpPr>
              <a:spLocks noChangeArrowheads="1"/>
            </p:cNvSpPr>
            <p:nvPr/>
          </p:nvSpPr>
          <p:spPr bwMode="auto">
            <a:xfrm>
              <a:off x="2156" y="176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61" name="Oval 125"/>
            <p:cNvSpPr>
              <a:spLocks noChangeArrowheads="1"/>
            </p:cNvSpPr>
            <p:nvPr/>
          </p:nvSpPr>
          <p:spPr bwMode="auto">
            <a:xfrm>
              <a:off x="1708" y="166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62" name="Oval 126"/>
            <p:cNvSpPr>
              <a:spLocks noChangeArrowheads="1"/>
            </p:cNvSpPr>
            <p:nvPr/>
          </p:nvSpPr>
          <p:spPr bwMode="auto">
            <a:xfrm>
              <a:off x="1382" y="150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63" name="Oval 127"/>
            <p:cNvSpPr>
              <a:spLocks noChangeArrowheads="1"/>
            </p:cNvSpPr>
            <p:nvPr/>
          </p:nvSpPr>
          <p:spPr bwMode="auto">
            <a:xfrm>
              <a:off x="2795" y="98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64" name="Oval 128"/>
            <p:cNvSpPr>
              <a:spLocks noChangeArrowheads="1"/>
            </p:cNvSpPr>
            <p:nvPr/>
          </p:nvSpPr>
          <p:spPr bwMode="auto">
            <a:xfrm>
              <a:off x="2182" y="936"/>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65" name="Oval 129"/>
            <p:cNvSpPr>
              <a:spLocks noChangeArrowheads="1"/>
            </p:cNvSpPr>
            <p:nvPr/>
          </p:nvSpPr>
          <p:spPr bwMode="auto">
            <a:xfrm>
              <a:off x="1780" y="1009"/>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66" name="Oval 130"/>
            <p:cNvSpPr>
              <a:spLocks noChangeArrowheads="1"/>
            </p:cNvSpPr>
            <p:nvPr/>
          </p:nvSpPr>
          <p:spPr bwMode="auto">
            <a:xfrm>
              <a:off x="1354" y="115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67" name="Oval 131"/>
            <p:cNvSpPr>
              <a:spLocks noChangeArrowheads="1"/>
            </p:cNvSpPr>
            <p:nvPr/>
          </p:nvSpPr>
          <p:spPr bwMode="auto">
            <a:xfrm>
              <a:off x="1573" y="1066"/>
              <a:ext cx="2489" cy="1066"/>
            </a:xfrm>
            <a:prstGeom prst="ellipse">
              <a:avLst/>
            </a:prstGeom>
            <a:gradFill rotWithShape="1">
              <a:gsLst>
                <a:gs pos="0">
                  <a:schemeClr val="accent1"/>
                </a:gs>
                <a:gs pos="100000">
                  <a:schemeClr val="bg1"/>
                </a:gs>
              </a:gsLst>
              <a:path path="shape">
                <a:fillToRect l="50000" t="50000" r="50000" b="50000"/>
              </a:path>
            </a:gradFill>
            <a:ln w="9525">
              <a:noFill/>
              <a:round/>
              <a:headEnd/>
              <a:tailEnd/>
            </a:ln>
            <a:effectLst/>
          </p:spPr>
          <p:txBody>
            <a:bodyPr wrap="none" anchor="ctr"/>
            <a:lstStyle/>
            <a:p>
              <a:pPr algn="ctr">
                <a:lnSpc>
                  <a:spcPct val="100000"/>
                </a:lnSpc>
                <a:spcAft>
                  <a:spcPct val="0"/>
                </a:spcAft>
              </a:pPr>
              <a:r>
                <a:rPr lang="en-US" sz="1200" dirty="0"/>
                <a:t>Accreditation, </a:t>
              </a:r>
            </a:p>
            <a:p>
              <a:pPr algn="ctr">
                <a:lnSpc>
                  <a:spcPct val="100000"/>
                </a:lnSpc>
                <a:spcAft>
                  <a:spcPct val="0"/>
                </a:spcAft>
              </a:pPr>
              <a:r>
                <a:rPr lang="en-US" sz="1200" dirty="0"/>
                <a:t>Sanitization &amp; protection</a:t>
              </a:r>
            </a:p>
          </p:txBody>
        </p:sp>
      </p:grpSp>
      <p:grpSp>
        <p:nvGrpSpPr>
          <p:cNvPr id="9" name="Group 132"/>
          <p:cNvGrpSpPr>
            <a:grpSpLocks/>
          </p:cNvGrpSpPr>
          <p:nvPr/>
        </p:nvGrpSpPr>
        <p:grpSpPr bwMode="auto">
          <a:xfrm rot="-1706340">
            <a:off x="6527800" y="995363"/>
            <a:ext cx="2043113" cy="723900"/>
            <a:chOff x="1354" y="936"/>
            <a:chExt cx="2878" cy="1342"/>
          </a:xfrm>
        </p:grpSpPr>
        <p:sp>
          <p:nvSpPr>
            <p:cNvPr id="782469" name="Oval 133"/>
            <p:cNvSpPr>
              <a:spLocks noChangeArrowheads="1"/>
            </p:cNvSpPr>
            <p:nvPr/>
          </p:nvSpPr>
          <p:spPr bwMode="auto">
            <a:xfrm>
              <a:off x="3155" y="117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0" name="Oval 134"/>
            <p:cNvSpPr>
              <a:spLocks noChangeArrowheads="1"/>
            </p:cNvSpPr>
            <p:nvPr/>
          </p:nvSpPr>
          <p:spPr bwMode="auto">
            <a:xfrm>
              <a:off x="3275" y="144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1" name="Oval 135"/>
            <p:cNvSpPr>
              <a:spLocks noChangeArrowheads="1"/>
            </p:cNvSpPr>
            <p:nvPr/>
          </p:nvSpPr>
          <p:spPr bwMode="auto">
            <a:xfrm>
              <a:off x="2998" y="167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2" name="Oval 136"/>
            <p:cNvSpPr>
              <a:spLocks noChangeArrowheads="1"/>
            </p:cNvSpPr>
            <p:nvPr/>
          </p:nvSpPr>
          <p:spPr bwMode="auto">
            <a:xfrm>
              <a:off x="2567" y="177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3" name="Oval 137"/>
            <p:cNvSpPr>
              <a:spLocks noChangeArrowheads="1"/>
            </p:cNvSpPr>
            <p:nvPr/>
          </p:nvSpPr>
          <p:spPr bwMode="auto">
            <a:xfrm>
              <a:off x="2156" y="176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4" name="Oval 138"/>
            <p:cNvSpPr>
              <a:spLocks noChangeArrowheads="1"/>
            </p:cNvSpPr>
            <p:nvPr/>
          </p:nvSpPr>
          <p:spPr bwMode="auto">
            <a:xfrm>
              <a:off x="1708" y="166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5" name="Oval 139"/>
            <p:cNvSpPr>
              <a:spLocks noChangeArrowheads="1"/>
            </p:cNvSpPr>
            <p:nvPr/>
          </p:nvSpPr>
          <p:spPr bwMode="auto">
            <a:xfrm>
              <a:off x="1382" y="150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6" name="Oval 140"/>
            <p:cNvSpPr>
              <a:spLocks noChangeArrowheads="1"/>
            </p:cNvSpPr>
            <p:nvPr/>
          </p:nvSpPr>
          <p:spPr bwMode="auto">
            <a:xfrm>
              <a:off x="2795" y="98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7" name="Oval 141"/>
            <p:cNvSpPr>
              <a:spLocks noChangeArrowheads="1"/>
            </p:cNvSpPr>
            <p:nvPr/>
          </p:nvSpPr>
          <p:spPr bwMode="auto">
            <a:xfrm>
              <a:off x="2182" y="936"/>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8" name="Oval 142"/>
            <p:cNvSpPr>
              <a:spLocks noChangeArrowheads="1"/>
            </p:cNvSpPr>
            <p:nvPr/>
          </p:nvSpPr>
          <p:spPr bwMode="auto">
            <a:xfrm>
              <a:off x="1780" y="1009"/>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79" name="Oval 143"/>
            <p:cNvSpPr>
              <a:spLocks noChangeArrowheads="1"/>
            </p:cNvSpPr>
            <p:nvPr/>
          </p:nvSpPr>
          <p:spPr bwMode="auto">
            <a:xfrm>
              <a:off x="1354" y="115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80" name="Oval 144"/>
            <p:cNvSpPr>
              <a:spLocks noChangeArrowheads="1"/>
            </p:cNvSpPr>
            <p:nvPr/>
          </p:nvSpPr>
          <p:spPr bwMode="auto">
            <a:xfrm>
              <a:off x="1573" y="1066"/>
              <a:ext cx="2489" cy="1066"/>
            </a:xfrm>
            <a:prstGeom prst="ellipse">
              <a:avLst/>
            </a:prstGeom>
            <a:gradFill rotWithShape="1">
              <a:gsLst>
                <a:gs pos="0">
                  <a:schemeClr val="accent1"/>
                </a:gs>
                <a:gs pos="100000">
                  <a:schemeClr val="bg1"/>
                </a:gs>
              </a:gsLst>
              <a:path path="shape">
                <a:fillToRect l="50000" t="50000" r="50000" b="50000"/>
              </a:path>
            </a:gradFill>
            <a:ln w="9525">
              <a:noFill/>
              <a:round/>
              <a:headEnd/>
              <a:tailEnd/>
            </a:ln>
            <a:effectLst/>
          </p:spPr>
          <p:txBody>
            <a:bodyPr wrap="none" anchor="ctr"/>
            <a:lstStyle/>
            <a:p>
              <a:pPr algn="ctr">
                <a:lnSpc>
                  <a:spcPct val="100000"/>
                </a:lnSpc>
                <a:spcAft>
                  <a:spcPct val="0"/>
                </a:spcAft>
              </a:pPr>
              <a:r>
                <a:rPr lang="en-US" sz="1200" dirty="0"/>
                <a:t>SSA Plans, CUI &amp;</a:t>
              </a:r>
            </a:p>
            <a:p>
              <a:pPr algn="ctr">
                <a:lnSpc>
                  <a:spcPct val="100000"/>
                </a:lnSpc>
                <a:spcAft>
                  <a:spcPct val="0"/>
                </a:spcAft>
              </a:pPr>
              <a:r>
                <a:rPr lang="en-US" sz="1200" dirty="0"/>
                <a:t> CI Protection</a:t>
              </a:r>
            </a:p>
          </p:txBody>
        </p:sp>
      </p:grpSp>
      <p:grpSp>
        <p:nvGrpSpPr>
          <p:cNvPr id="10" name="Group 145"/>
          <p:cNvGrpSpPr>
            <a:grpSpLocks/>
          </p:cNvGrpSpPr>
          <p:nvPr/>
        </p:nvGrpSpPr>
        <p:grpSpPr bwMode="auto">
          <a:xfrm rot="1909877">
            <a:off x="6305340" y="5511871"/>
            <a:ext cx="1817868" cy="632860"/>
            <a:chOff x="1267" y="936"/>
            <a:chExt cx="2965" cy="1342"/>
          </a:xfrm>
        </p:grpSpPr>
        <p:sp>
          <p:nvSpPr>
            <p:cNvPr id="782482" name="Oval 146"/>
            <p:cNvSpPr>
              <a:spLocks noChangeArrowheads="1"/>
            </p:cNvSpPr>
            <p:nvPr/>
          </p:nvSpPr>
          <p:spPr bwMode="auto">
            <a:xfrm>
              <a:off x="3155" y="117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83" name="Oval 147"/>
            <p:cNvSpPr>
              <a:spLocks noChangeArrowheads="1"/>
            </p:cNvSpPr>
            <p:nvPr/>
          </p:nvSpPr>
          <p:spPr bwMode="auto">
            <a:xfrm>
              <a:off x="3275" y="144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84" name="Oval 148"/>
            <p:cNvSpPr>
              <a:spLocks noChangeArrowheads="1"/>
            </p:cNvSpPr>
            <p:nvPr/>
          </p:nvSpPr>
          <p:spPr bwMode="auto">
            <a:xfrm>
              <a:off x="2998" y="1674"/>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85" name="Oval 149"/>
            <p:cNvSpPr>
              <a:spLocks noChangeArrowheads="1"/>
            </p:cNvSpPr>
            <p:nvPr/>
          </p:nvSpPr>
          <p:spPr bwMode="auto">
            <a:xfrm>
              <a:off x="2567" y="177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86" name="Oval 150"/>
            <p:cNvSpPr>
              <a:spLocks noChangeArrowheads="1"/>
            </p:cNvSpPr>
            <p:nvPr/>
          </p:nvSpPr>
          <p:spPr bwMode="auto">
            <a:xfrm>
              <a:off x="2156" y="176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87" name="Oval 151"/>
            <p:cNvSpPr>
              <a:spLocks noChangeArrowheads="1"/>
            </p:cNvSpPr>
            <p:nvPr/>
          </p:nvSpPr>
          <p:spPr bwMode="auto">
            <a:xfrm>
              <a:off x="1708" y="166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88" name="Oval 152"/>
            <p:cNvSpPr>
              <a:spLocks noChangeArrowheads="1"/>
            </p:cNvSpPr>
            <p:nvPr/>
          </p:nvSpPr>
          <p:spPr bwMode="auto">
            <a:xfrm>
              <a:off x="1382" y="1507"/>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89" name="Oval 153"/>
            <p:cNvSpPr>
              <a:spLocks noChangeArrowheads="1"/>
            </p:cNvSpPr>
            <p:nvPr/>
          </p:nvSpPr>
          <p:spPr bwMode="auto">
            <a:xfrm>
              <a:off x="2795" y="988"/>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90" name="Oval 154"/>
            <p:cNvSpPr>
              <a:spLocks noChangeArrowheads="1"/>
            </p:cNvSpPr>
            <p:nvPr/>
          </p:nvSpPr>
          <p:spPr bwMode="auto">
            <a:xfrm>
              <a:off x="2182" y="936"/>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91" name="Oval 155"/>
            <p:cNvSpPr>
              <a:spLocks noChangeArrowheads="1"/>
            </p:cNvSpPr>
            <p:nvPr/>
          </p:nvSpPr>
          <p:spPr bwMode="auto">
            <a:xfrm>
              <a:off x="1780" y="1009"/>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92" name="Oval 156"/>
            <p:cNvSpPr>
              <a:spLocks noChangeArrowheads="1"/>
            </p:cNvSpPr>
            <p:nvPr/>
          </p:nvSpPr>
          <p:spPr bwMode="auto">
            <a:xfrm>
              <a:off x="1354" y="1152"/>
              <a:ext cx="957" cy="506"/>
            </a:xfrm>
            <a:prstGeom prst="ellipse">
              <a:avLst/>
            </a:prstGeom>
            <a:solidFill>
              <a:schemeClr val="bg1"/>
            </a:solidFill>
            <a:ln w="12700">
              <a:solidFill>
                <a:srgbClr val="4D4D4D"/>
              </a:solidFill>
              <a:round/>
              <a:headEnd/>
              <a:tailEnd/>
            </a:ln>
            <a:effectLst/>
          </p:spPr>
          <p:txBody>
            <a:bodyPr wrap="none" anchor="ctr"/>
            <a:lstStyle/>
            <a:p>
              <a:endParaRPr lang="en-US"/>
            </a:p>
          </p:txBody>
        </p:sp>
        <p:sp>
          <p:nvSpPr>
            <p:cNvPr id="782493" name="Oval 157"/>
            <p:cNvSpPr>
              <a:spLocks noChangeArrowheads="1"/>
            </p:cNvSpPr>
            <p:nvPr/>
          </p:nvSpPr>
          <p:spPr bwMode="auto">
            <a:xfrm>
              <a:off x="1267" y="1075"/>
              <a:ext cx="2489" cy="1066"/>
            </a:xfrm>
            <a:prstGeom prst="ellipse">
              <a:avLst/>
            </a:prstGeom>
            <a:gradFill rotWithShape="1">
              <a:gsLst>
                <a:gs pos="0">
                  <a:schemeClr val="accent1"/>
                </a:gs>
                <a:gs pos="100000">
                  <a:schemeClr val="bg1"/>
                </a:gs>
              </a:gsLst>
              <a:path path="shape">
                <a:fillToRect l="50000" t="50000" r="50000" b="50000"/>
              </a:path>
            </a:gradFill>
            <a:ln w="9525">
              <a:noFill/>
              <a:round/>
              <a:headEnd/>
              <a:tailEnd/>
            </a:ln>
            <a:effectLst/>
          </p:spPr>
          <p:txBody>
            <a:bodyPr wrap="none" anchor="ctr"/>
            <a:lstStyle/>
            <a:p>
              <a:pPr algn="ctr">
                <a:lnSpc>
                  <a:spcPct val="100000"/>
                </a:lnSpc>
                <a:spcAft>
                  <a:spcPct val="0"/>
                </a:spcAft>
              </a:pPr>
              <a:r>
                <a:rPr lang="en-US" sz="1200" dirty="0"/>
                <a:t>Unusual. </a:t>
              </a:r>
            </a:p>
            <a:p>
              <a:pPr algn="ctr">
                <a:lnSpc>
                  <a:spcPct val="100000"/>
                </a:lnSpc>
                <a:spcAft>
                  <a:spcPct val="0"/>
                </a:spcAft>
              </a:pPr>
              <a:r>
                <a:rPr lang="en-US" sz="1200" dirty="0"/>
                <a:t>Suspicious activity </a:t>
              </a:r>
            </a:p>
            <a:p>
              <a:pPr algn="ctr">
                <a:lnSpc>
                  <a:spcPct val="100000"/>
                </a:lnSpc>
                <a:spcAft>
                  <a:spcPct val="0"/>
                </a:spcAft>
              </a:pPr>
              <a:r>
                <a:rPr lang="en-US" sz="1200" dirty="0"/>
                <a:t>Licensing, Records &amp; FOCI</a:t>
              </a:r>
            </a:p>
          </p:txBody>
        </p:sp>
      </p:grpSp>
      <p:sp>
        <p:nvSpPr>
          <p:cNvPr id="782495" name="AutoShape 159"/>
          <p:cNvSpPr>
            <a:spLocks noChangeArrowheads="1"/>
          </p:cNvSpPr>
          <p:nvPr/>
        </p:nvSpPr>
        <p:spPr bwMode="auto">
          <a:xfrm rot="861617">
            <a:off x="6303963" y="2035175"/>
            <a:ext cx="2681287" cy="1341438"/>
          </a:xfrm>
          <a:prstGeom prst="irregularSeal2">
            <a:avLst/>
          </a:prstGeom>
          <a:gradFill rotWithShape="1">
            <a:gsLst>
              <a:gs pos="0">
                <a:srgbClr val="66FF33"/>
              </a:gs>
              <a:gs pos="100000">
                <a:srgbClr val="66FF33">
                  <a:gamma/>
                  <a:shade val="46275"/>
                  <a:invGamma/>
                </a:srgbClr>
              </a:gs>
            </a:gsLst>
            <a:path path="shape">
              <a:fillToRect l="50000" t="50000" r="50000" b="50000"/>
            </a:path>
          </a:gradFill>
          <a:ln w="9525" algn="ctr">
            <a:solidFill>
              <a:srgbClr val="A50021"/>
            </a:solidFill>
            <a:miter lim="800000"/>
            <a:headEnd/>
            <a:tailEnd/>
          </a:ln>
          <a:effectLst/>
        </p:spPr>
        <p:txBody>
          <a:bodyPr wrap="none" anchor="ctr"/>
          <a:lstStyle/>
          <a:p>
            <a:endParaRPr lang="en-US"/>
          </a:p>
        </p:txBody>
      </p:sp>
      <p:sp>
        <p:nvSpPr>
          <p:cNvPr id="782497" name="Text Box 161"/>
          <p:cNvSpPr txBox="1">
            <a:spLocks noChangeArrowheads="1"/>
          </p:cNvSpPr>
          <p:nvPr/>
        </p:nvSpPr>
        <p:spPr bwMode="auto">
          <a:xfrm>
            <a:off x="6564313" y="2460625"/>
            <a:ext cx="2090737" cy="646331"/>
          </a:xfrm>
          <a:prstGeom prst="rect">
            <a:avLst/>
          </a:prstGeom>
          <a:noFill/>
          <a:ln w="9525" algn="ctr">
            <a:noFill/>
            <a:miter lim="800000"/>
            <a:headEnd/>
            <a:tailEnd/>
          </a:ln>
          <a:effectLst/>
        </p:spPr>
        <p:txBody>
          <a:bodyPr>
            <a:spAutoFit/>
          </a:bodyPr>
          <a:lstStyle/>
          <a:p>
            <a:pPr algn="ctr">
              <a:spcAft>
                <a:spcPct val="0"/>
              </a:spcAft>
            </a:pPr>
            <a:r>
              <a:rPr lang="en-US" sz="1200" b="1" i="1" dirty="0"/>
              <a:t>Required areas of </a:t>
            </a:r>
          </a:p>
          <a:p>
            <a:pPr algn="ctr">
              <a:spcAft>
                <a:spcPct val="0"/>
              </a:spcAft>
            </a:pPr>
            <a:r>
              <a:rPr lang="en-US" sz="1200" b="1" i="1" dirty="0"/>
              <a:t>NISP Compliance </a:t>
            </a:r>
          </a:p>
          <a:p>
            <a:pPr algn="ctr">
              <a:spcAft>
                <a:spcPct val="0"/>
              </a:spcAft>
            </a:pPr>
            <a:r>
              <a:rPr lang="en-US" sz="1200" b="1" i="1" dirty="0" smtClean="0"/>
              <a:t>for </a:t>
            </a:r>
            <a:r>
              <a:rPr lang="en-US" sz="1200" b="1" i="1" dirty="0"/>
              <a:t>Facility Clearance</a:t>
            </a:r>
          </a:p>
        </p:txBody>
      </p:sp>
      <p:pic>
        <p:nvPicPr>
          <p:cNvPr id="124" name="Picture 10"/>
          <p:cNvPicPr>
            <a:picLocks noChangeAspect="1" noChangeArrowheads="1"/>
          </p:cNvPicPr>
          <p:nvPr/>
        </p:nvPicPr>
        <p:blipFill>
          <a:blip r:embed="rId2" cstate="print"/>
          <a:srcRect/>
          <a:stretch>
            <a:fillRect/>
          </a:stretch>
        </p:blipFill>
        <p:spPr bwMode="auto">
          <a:xfrm>
            <a:off x="3886200" y="2895600"/>
            <a:ext cx="1219200" cy="1576404"/>
          </a:xfrm>
          <a:prstGeom prst="rect">
            <a:avLst/>
          </a:prstGeom>
          <a:noFill/>
          <a:ln w="12700">
            <a:solidFill>
              <a:schemeClr val="tx1"/>
            </a:solidFill>
            <a:miter lim="800000"/>
            <a:headEnd/>
            <a:tailEnd/>
          </a:ln>
        </p:spPr>
      </p:pic>
      <p:sp>
        <p:nvSpPr>
          <p:cNvPr id="782494" name="Text Box 158"/>
          <p:cNvSpPr txBox="1">
            <a:spLocks noChangeArrowheads="1"/>
          </p:cNvSpPr>
          <p:nvPr/>
        </p:nvSpPr>
        <p:spPr bwMode="auto">
          <a:xfrm>
            <a:off x="4001524" y="3382963"/>
            <a:ext cx="999697" cy="584775"/>
          </a:xfrm>
          <a:prstGeom prst="rect">
            <a:avLst/>
          </a:prstGeom>
          <a:noFill/>
          <a:ln w="9525">
            <a:noFill/>
            <a:miter lim="800000"/>
            <a:headEnd/>
            <a:tailEnd/>
          </a:ln>
          <a:effectLst/>
        </p:spPr>
        <p:txBody>
          <a:bodyPr wrap="none">
            <a:spAutoFit/>
          </a:bodyPr>
          <a:lstStyle/>
          <a:p>
            <a:pPr algn="ctr">
              <a:spcAft>
                <a:spcPct val="0"/>
              </a:spcAft>
            </a:pPr>
            <a:r>
              <a:rPr lang="en-US" sz="1600" b="1" dirty="0" smtClean="0"/>
              <a:t>DSS Form</a:t>
            </a:r>
          </a:p>
          <a:p>
            <a:pPr algn="ctr">
              <a:spcAft>
                <a:spcPct val="0"/>
              </a:spcAft>
            </a:pPr>
            <a:r>
              <a:rPr lang="en-US" sz="1600" b="1" dirty="0" smtClean="0"/>
              <a:t>381-R</a:t>
            </a:r>
            <a:endParaRPr lang="en-US" sz="16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Simplified Description</a:t>
            </a:r>
            <a:endParaRPr lang="en-US" dirty="0"/>
          </a:p>
        </p:txBody>
      </p:sp>
      <p:pic>
        <p:nvPicPr>
          <p:cNvPr id="3"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sp>
        <p:nvSpPr>
          <p:cNvPr id="4" name="Slide Number Placeholder 3"/>
          <p:cNvSpPr>
            <a:spLocks noGrp="1"/>
          </p:cNvSpPr>
          <p:nvPr>
            <p:ph type="sldNum" sz="quarter" idx="12"/>
          </p:nvPr>
        </p:nvSpPr>
        <p:spPr>
          <a:xfrm>
            <a:off x="6553200" y="6356350"/>
            <a:ext cx="2133600" cy="365125"/>
          </a:xfrm>
        </p:spPr>
        <p:txBody>
          <a:bodyPr/>
          <a:lstStyle/>
          <a:p>
            <a:fld id="{1DD227F7-F2EB-4F9A-A3BB-D01890DABEE0}" type="slidenum">
              <a:rPr lang="en-US" altLang="en-US"/>
              <a:pPr/>
              <a:t>24</a:t>
            </a:fld>
            <a:endParaRPr lang="en-US" altLang="en-US" dirty="0"/>
          </a:p>
        </p:txBody>
      </p:sp>
      <p:pic>
        <p:nvPicPr>
          <p:cNvPr id="60418" name="Picture 2"/>
          <p:cNvPicPr>
            <a:picLocks noChangeAspect="1" noChangeArrowheads="1"/>
          </p:cNvPicPr>
          <p:nvPr/>
        </p:nvPicPr>
        <p:blipFill>
          <a:blip r:embed="rId3" cstate="print"/>
          <a:srcRect/>
          <a:stretch>
            <a:fillRect/>
          </a:stretch>
        </p:blipFill>
        <p:spPr bwMode="auto">
          <a:xfrm>
            <a:off x="966788" y="1309688"/>
            <a:ext cx="7210425"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248400"/>
            <a:ext cx="533400" cy="381000"/>
          </a:xfrm>
        </p:spPr>
        <p:txBody>
          <a:bodyPr/>
          <a:lstStyle/>
          <a:p>
            <a:fld id="{791D8494-D593-415F-909B-02D6FD65B80B}" type="slidenum">
              <a:rPr lang="en-US" altLang="en-US"/>
              <a:pPr/>
              <a:t>25</a:t>
            </a:fld>
            <a:endParaRPr lang="en-US" altLang="en-US" dirty="0"/>
          </a:p>
        </p:txBody>
      </p:sp>
      <p:sp>
        <p:nvSpPr>
          <p:cNvPr id="5" name="Text Box 5"/>
          <p:cNvSpPr txBox="1">
            <a:spLocks noChangeArrowheads="1"/>
          </p:cNvSpPr>
          <p:nvPr/>
        </p:nvSpPr>
        <p:spPr bwMode="auto">
          <a:xfrm>
            <a:off x="533400" y="533400"/>
            <a:ext cx="8077200" cy="677108"/>
          </a:xfrm>
          <a:prstGeom prst="rect">
            <a:avLst/>
          </a:prstGeom>
          <a:noFill/>
          <a:ln w="9525">
            <a:noFill/>
            <a:miter lim="800000"/>
            <a:headEnd/>
            <a:tailEnd/>
          </a:ln>
          <a:effectLst/>
        </p:spPr>
        <p:txBody>
          <a:bodyPr wrap="square">
            <a:spAutoFit/>
          </a:bodyPr>
          <a:lstStyle/>
          <a:p>
            <a:pPr algn="ctr"/>
            <a:r>
              <a:rPr lang="en-US" sz="2800" dirty="0" smtClean="0"/>
              <a:t>Departments (not exhaustive) </a:t>
            </a:r>
          </a:p>
          <a:p>
            <a:pPr algn="ctr"/>
            <a:r>
              <a:rPr lang="en-US" sz="1000" dirty="0" smtClean="0"/>
              <a:t>Each agency plays a role in export control</a:t>
            </a:r>
            <a:endParaRPr lang="en-US" sz="1000" dirty="0"/>
          </a:p>
        </p:txBody>
      </p:sp>
      <p:sp>
        <p:nvSpPr>
          <p:cNvPr id="6" name="Line 6"/>
          <p:cNvSpPr>
            <a:spLocks noChangeShapeType="1"/>
          </p:cNvSpPr>
          <p:nvPr/>
        </p:nvSpPr>
        <p:spPr bwMode="auto">
          <a:xfrm>
            <a:off x="533400" y="1219200"/>
            <a:ext cx="8077200" cy="0"/>
          </a:xfrm>
          <a:prstGeom prst="line">
            <a:avLst/>
          </a:prstGeom>
          <a:noFill/>
          <a:ln w="19050">
            <a:solidFill>
              <a:schemeClr val="tx1"/>
            </a:solidFill>
            <a:round/>
            <a:headEnd/>
            <a:tailEnd/>
          </a:ln>
          <a:effectLst/>
        </p:spPr>
        <p:txBody>
          <a:bodyPr/>
          <a:lstStyle/>
          <a:p>
            <a:endParaRPr lang="en-US"/>
          </a:p>
        </p:txBody>
      </p:sp>
      <p:pic>
        <p:nvPicPr>
          <p:cNvPr id="7"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
        <p:nvSpPr>
          <p:cNvPr id="8" name="TextBox 7"/>
          <p:cNvSpPr txBox="1"/>
          <p:nvPr/>
        </p:nvSpPr>
        <p:spPr>
          <a:xfrm>
            <a:off x="228600" y="1219200"/>
            <a:ext cx="8839200" cy="1092607"/>
          </a:xfrm>
          <a:prstGeom prst="rect">
            <a:avLst/>
          </a:prstGeom>
          <a:noFill/>
        </p:spPr>
        <p:txBody>
          <a:bodyPr wrap="square" rtlCol="0">
            <a:spAutoFit/>
          </a:bodyPr>
          <a:lstStyle/>
          <a:p>
            <a:r>
              <a:rPr lang="en-US" dirty="0" smtClean="0"/>
              <a:t>Department        Export Arm	Authority	    Regulations      Enforcement       Investigations</a:t>
            </a:r>
          </a:p>
          <a:p>
            <a:r>
              <a:rPr lang="en-US" sz="1100" dirty="0" smtClean="0"/>
              <a:t>					                      </a:t>
            </a:r>
            <a:endParaRPr lang="en-US" sz="1000" dirty="0" smtClean="0"/>
          </a:p>
          <a:p>
            <a:r>
              <a:rPr lang="en-US" dirty="0" smtClean="0"/>
              <a:t>	</a:t>
            </a:r>
          </a:p>
          <a:p>
            <a:endParaRPr lang="en-US" dirty="0"/>
          </a:p>
        </p:txBody>
      </p:sp>
      <p:pic>
        <p:nvPicPr>
          <p:cNvPr id="9" name="Picture 6" descr="http://www.osec.doc.gov/webresources/accessibility/images/doc_logo_halfinch.gif"/>
          <p:cNvPicPr>
            <a:picLocks noChangeAspect="1" noChangeArrowheads="1"/>
          </p:cNvPicPr>
          <p:nvPr/>
        </p:nvPicPr>
        <p:blipFill>
          <a:blip r:embed="rId4" cstate="print"/>
          <a:srcRect/>
          <a:stretch>
            <a:fillRect/>
          </a:stretch>
        </p:blipFill>
        <p:spPr bwMode="auto">
          <a:xfrm>
            <a:off x="377171" y="1683375"/>
            <a:ext cx="765829" cy="762000"/>
          </a:xfrm>
          <a:prstGeom prst="rect">
            <a:avLst/>
          </a:prstGeom>
          <a:noFill/>
        </p:spPr>
      </p:pic>
      <p:pic>
        <p:nvPicPr>
          <p:cNvPr id="10" name="Picture 8" descr="http://www.exportlawblog.com/images/bis_logo.jpg"/>
          <p:cNvPicPr>
            <a:picLocks noChangeAspect="1" noChangeArrowheads="1"/>
          </p:cNvPicPr>
          <p:nvPr/>
        </p:nvPicPr>
        <p:blipFill>
          <a:blip r:embed="rId5" cstate="print"/>
          <a:srcRect/>
          <a:stretch>
            <a:fillRect/>
          </a:stretch>
        </p:blipFill>
        <p:spPr bwMode="auto">
          <a:xfrm>
            <a:off x="1600200" y="1683375"/>
            <a:ext cx="819150" cy="819150"/>
          </a:xfrm>
          <a:prstGeom prst="rect">
            <a:avLst/>
          </a:prstGeom>
          <a:noFill/>
          <a:effectLst>
            <a:softEdge rad="12700"/>
          </a:effectLst>
        </p:spPr>
      </p:pic>
      <p:pic>
        <p:nvPicPr>
          <p:cNvPr id="11" name="Picture 10" descr=" U.S. Customs and Border Protection ">
            <a:hlinkClick r:id="rId6"/>
          </p:cNvPr>
          <p:cNvPicPr>
            <a:picLocks noChangeAspect="1" noChangeArrowheads="1"/>
          </p:cNvPicPr>
          <p:nvPr/>
        </p:nvPicPr>
        <p:blipFill>
          <a:blip r:embed="rId7" cstate="print"/>
          <a:srcRect/>
          <a:stretch>
            <a:fillRect/>
          </a:stretch>
        </p:blipFill>
        <p:spPr bwMode="auto">
          <a:xfrm>
            <a:off x="7924800" y="4133850"/>
            <a:ext cx="737997" cy="742950"/>
          </a:xfrm>
          <a:prstGeom prst="rect">
            <a:avLst/>
          </a:prstGeom>
          <a:noFill/>
        </p:spPr>
      </p:pic>
      <p:pic>
        <p:nvPicPr>
          <p:cNvPr id="12" name="Picture 14" descr=" Defense Technology Security Administration ">
            <a:hlinkClick r:id="rId8"/>
          </p:cNvPr>
          <p:cNvPicPr>
            <a:picLocks noChangeAspect="1" noChangeArrowheads="1"/>
          </p:cNvPicPr>
          <p:nvPr/>
        </p:nvPicPr>
        <p:blipFill>
          <a:blip r:embed="rId9" cstate="print"/>
          <a:srcRect/>
          <a:stretch>
            <a:fillRect/>
          </a:stretch>
        </p:blipFill>
        <p:spPr bwMode="auto">
          <a:xfrm>
            <a:off x="381000" y="3581400"/>
            <a:ext cx="762000" cy="762000"/>
          </a:xfrm>
          <a:prstGeom prst="rect">
            <a:avLst/>
          </a:prstGeom>
          <a:noFill/>
        </p:spPr>
      </p:pic>
      <p:pic>
        <p:nvPicPr>
          <p:cNvPr id="13" name="Picture 24" descr="http://www.sacbee.com/static/weblogs/the_state_worker/Census_Bureau_seal.svg.png"/>
          <p:cNvPicPr>
            <a:picLocks noChangeAspect="1" noChangeArrowheads="1"/>
          </p:cNvPicPr>
          <p:nvPr/>
        </p:nvPicPr>
        <p:blipFill>
          <a:blip r:embed="rId10" cstate="print"/>
          <a:srcRect/>
          <a:stretch>
            <a:fillRect/>
          </a:stretch>
        </p:blipFill>
        <p:spPr bwMode="auto">
          <a:xfrm>
            <a:off x="2438400" y="1524000"/>
            <a:ext cx="457200" cy="457200"/>
          </a:xfrm>
          <a:prstGeom prst="rect">
            <a:avLst/>
          </a:prstGeom>
          <a:noFill/>
        </p:spPr>
      </p:pic>
      <p:pic>
        <p:nvPicPr>
          <p:cNvPr id="14" name="Picture 28" descr="http://georgewbush-whitehouse.archives.gov/omb/budget/fy2006/images/treasury-1.jpg"/>
          <p:cNvPicPr>
            <a:picLocks noChangeAspect="1" noChangeArrowheads="1"/>
          </p:cNvPicPr>
          <p:nvPr/>
        </p:nvPicPr>
        <p:blipFill>
          <a:blip r:embed="rId11" cstate="print"/>
          <a:srcRect/>
          <a:stretch>
            <a:fillRect/>
          </a:stretch>
        </p:blipFill>
        <p:spPr bwMode="auto">
          <a:xfrm>
            <a:off x="377554" y="4397831"/>
            <a:ext cx="720725" cy="720725"/>
          </a:xfrm>
          <a:prstGeom prst="rect">
            <a:avLst/>
          </a:prstGeom>
          <a:noFill/>
        </p:spPr>
      </p:pic>
      <p:pic>
        <p:nvPicPr>
          <p:cNvPr id="15" name="Picture 32" descr="http://www.sdoi.com/content/gsa/images/seal_immigration.jpg"/>
          <p:cNvPicPr>
            <a:picLocks noChangeAspect="1" noChangeArrowheads="1"/>
          </p:cNvPicPr>
          <p:nvPr/>
        </p:nvPicPr>
        <p:blipFill>
          <a:blip r:embed="rId12" cstate="print"/>
          <a:srcRect/>
          <a:stretch>
            <a:fillRect/>
          </a:stretch>
        </p:blipFill>
        <p:spPr bwMode="auto">
          <a:xfrm>
            <a:off x="8379908" y="5105400"/>
            <a:ext cx="535492" cy="540435"/>
          </a:xfrm>
          <a:prstGeom prst="rect">
            <a:avLst/>
          </a:prstGeom>
          <a:noFill/>
        </p:spPr>
      </p:pic>
      <p:pic>
        <p:nvPicPr>
          <p:cNvPr id="16" name="Picture 36" descr="http://www.unzco.com/training/images/Exportadmincov.gif"/>
          <p:cNvPicPr>
            <a:picLocks noChangeAspect="1" noChangeArrowheads="1"/>
          </p:cNvPicPr>
          <p:nvPr/>
        </p:nvPicPr>
        <p:blipFill>
          <a:blip r:embed="rId13" cstate="print"/>
          <a:srcRect/>
          <a:stretch>
            <a:fillRect/>
          </a:stretch>
        </p:blipFill>
        <p:spPr bwMode="auto">
          <a:xfrm>
            <a:off x="4495800" y="1828800"/>
            <a:ext cx="524485" cy="709803"/>
          </a:xfrm>
          <a:prstGeom prst="rect">
            <a:avLst/>
          </a:prstGeom>
          <a:noFill/>
          <a:ln>
            <a:solidFill>
              <a:schemeClr val="tx1"/>
            </a:solidFill>
          </a:ln>
        </p:spPr>
      </p:pic>
      <p:sp>
        <p:nvSpPr>
          <p:cNvPr id="17" name="TextBox 16"/>
          <p:cNvSpPr txBox="1"/>
          <p:nvPr/>
        </p:nvSpPr>
        <p:spPr>
          <a:xfrm>
            <a:off x="5105400" y="1828800"/>
            <a:ext cx="685800" cy="707886"/>
          </a:xfrm>
          <a:prstGeom prst="rect">
            <a:avLst/>
          </a:prstGeom>
          <a:noFill/>
        </p:spPr>
        <p:txBody>
          <a:bodyPr wrap="square" rtlCol="0">
            <a:spAutoFit/>
          </a:bodyPr>
          <a:lstStyle/>
          <a:p>
            <a:r>
              <a:rPr lang="en-US" sz="1000" dirty="0" smtClean="0"/>
              <a:t>15 CFR EAR</a:t>
            </a:r>
          </a:p>
          <a:p>
            <a:r>
              <a:rPr lang="en-US" sz="1000" dirty="0" smtClean="0"/>
              <a:t>19 CFR (CBP)</a:t>
            </a:r>
            <a:endParaRPr lang="en-US" sz="1000" dirty="0"/>
          </a:p>
        </p:txBody>
      </p:sp>
      <p:sp>
        <p:nvSpPr>
          <p:cNvPr id="18" name="TextBox 17"/>
          <p:cNvSpPr txBox="1"/>
          <p:nvPr/>
        </p:nvSpPr>
        <p:spPr>
          <a:xfrm>
            <a:off x="3048000" y="1828800"/>
            <a:ext cx="1219200" cy="553998"/>
          </a:xfrm>
          <a:prstGeom prst="rect">
            <a:avLst/>
          </a:prstGeom>
          <a:noFill/>
        </p:spPr>
        <p:txBody>
          <a:bodyPr wrap="square" rtlCol="0">
            <a:spAutoFit/>
          </a:bodyPr>
          <a:lstStyle/>
          <a:p>
            <a:r>
              <a:rPr lang="en-US" sz="1000" dirty="0" smtClean="0"/>
              <a:t>Export Administration Act of 1969</a:t>
            </a:r>
            <a:endParaRPr lang="en-US" sz="1000" dirty="0"/>
          </a:p>
        </p:txBody>
      </p:sp>
      <p:sp>
        <p:nvSpPr>
          <p:cNvPr id="19" name="TextBox 18"/>
          <p:cNvSpPr txBox="1"/>
          <p:nvPr/>
        </p:nvSpPr>
        <p:spPr>
          <a:xfrm>
            <a:off x="1066800" y="1911975"/>
            <a:ext cx="533400" cy="246221"/>
          </a:xfrm>
          <a:prstGeom prst="rect">
            <a:avLst/>
          </a:prstGeom>
          <a:noFill/>
        </p:spPr>
        <p:txBody>
          <a:bodyPr wrap="square" rtlCol="0">
            <a:spAutoFit/>
          </a:bodyPr>
          <a:lstStyle/>
          <a:p>
            <a:r>
              <a:rPr lang="en-US" sz="1000" dirty="0" err="1" smtClean="0"/>
              <a:t>DoC</a:t>
            </a:r>
            <a:endParaRPr lang="en-US" sz="1000" dirty="0"/>
          </a:p>
        </p:txBody>
      </p:sp>
      <p:sp>
        <p:nvSpPr>
          <p:cNvPr id="20" name="TextBox 19"/>
          <p:cNvSpPr txBox="1"/>
          <p:nvPr/>
        </p:nvSpPr>
        <p:spPr>
          <a:xfrm>
            <a:off x="8077200" y="4859179"/>
            <a:ext cx="457200" cy="246221"/>
          </a:xfrm>
          <a:prstGeom prst="rect">
            <a:avLst/>
          </a:prstGeom>
          <a:noFill/>
        </p:spPr>
        <p:txBody>
          <a:bodyPr wrap="square" rtlCol="0">
            <a:spAutoFit/>
          </a:bodyPr>
          <a:lstStyle/>
          <a:p>
            <a:pPr algn="ctr"/>
            <a:r>
              <a:rPr lang="en-US" sz="1000" dirty="0" smtClean="0"/>
              <a:t>DHS</a:t>
            </a:r>
            <a:endParaRPr lang="en-US" sz="1000" dirty="0"/>
          </a:p>
        </p:txBody>
      </p:sp>
      <p:sp>
        <p:nvSpPr>
          <p:cNvPr id="21" name="TextBox 20"/>
          <p:cNvSpPr txBox="1"/>
          <p:nvPr/>
        </p:nvSpPr>
        <p:spPr>
          <a:xfrm>
            <a:off x="1066800" y="4626431"/>
            <a:ext cx="457200" cy="246221"/>
          </a:xfrm>
          <a:prstGeom prst="rect">
            <a:avLst/>
          </a:prstGeom>
          <a:noFill/>
        </p:spPr>
        <p:txBody>
          <a:bodyPr wrap="square" rtlCol="0">
            <a:spAutoFit/>
          </a:bodyPr>
          <a:lstStyle/>
          <a:p>
            <a:r>
              <a:rPr lang="en-US" sz="1000" dirty="0" err="1" smtClean="0"/>
              <a:t>DoT</a:t>
            </a:r>
            <a:endParaRPr lang="en-US" sz="1000" dirty="0"/>
          </a:p>
        </p:txBody>
      </p:sp>
      <p:pic>
        <p:nvPicPr>
          <p:cNvPr id="22" name="Picture 28" descr="http://georgewbush-whitehouse.archives.gov/omb/budget/fy2006/images/treasury-1.jpg"/>
          <p:cNvPicPr>
            <a:picLocks noChangeAspect="1" noChangeArrowheads="1"/>
          </p:cNvPicPr>
          <p:nvPr/>
        </p:nvPicPr>
        <p:blipFill>
          <a:blip r:embed="rId11" cstate="print"/>
          <a:srcRect/>
          <a:stretch>
            <a:fillRect/>
          </a:stretch>
        </p:blipFill>
        <p:spPr bwMode="auto">
          <a:xfrm>
            <a:off x="1600200" y="4397831"/>
            <a:ext cx="720725" cy="720725"/>
          </a:xfrm>
          <a:prstGeom prst="rect">
            <a:avLst/>
          </a:prstGeom>
          <a:noFill/>
        </p:spPr>
      </p:pic>
      <p:sp>
        <p:nvSpPr>
          <p:cNvPr id="23" name="TextBox 22"/>
          <p:cNvSpPr txBox="1"/>
          <p:nvPr/>
        </p:nvSpPr>
        <p:spPr>
          <a:xfrm>
            <a:off x="3048000" y="4419600"/>
            <a:ext cx="1600200" cy="246221"/>
          </a:xfrm>
          <a:prstGeom prst="rect">
            <a:avLst/>
          </a:prstGeom>
          <a:noFill/>
        </p:spPr>
        <p:txBody>
          <a:bodyPr wrap="square" rtlCol="0">
            <a:spAutoFit/>
          </a:bodyPr>
          <a:lstStyle/>
          <a:p>
            <a:r>
              <a:rPr lang="en-US" sz="1000" dirty="0" smtClean="0"/>
              <a:t>Executive Order 8389</a:t>
            </a:r>
            <a:endParaRPr lang="en-US" sz="1000" dirty="0"/>
          </a:p>
        </p:txBody>
      </p:sp>
      <p:pic>
        <p:nvPicPr>
          <p:cNvPr id="24" name="Picture 38"/>
          <p:cNvPicPr>
            <a:picLocks noChangeAspect="1" noChangeArrowheads="1"/>
          </p:cNvPicPr>
          <p:nvPr/>
        </p:nvPicPr>
        <p:blipFill>
          <a:blip r:embed="rId14" cstate="print"/>
          <a:srcRect/>
          <a:stretch>
            <a:fillRect/>
          </a:stretch>
        </p:blipFill>
        <p:spPr bwMode="auto">
          <a:xfrm>
            <a:off x="4572000" y="4495800"/>
            <a:ext cx="562805" cy="755025"/>
          </a:xfrm>
          <a:prstGeom prst="rect">
            <a:avLst/>
          </a:prstGeom>
          <a:noFill/>
          <a:ln w="9525">
            <a:solidFill>
              <a:schemeClr val="tx1"/>
            </a:solidFill>
            <a:miter lim="800000"/>
            <a:headEnd/>
            <a:tailEnd/>
          </a:ln>
        </p:spPr>
      </p:pic>
      <p:pic>
        <p:nvPicPr>
          <p:cNvPr id="25" name="Picture 40" descr="http://www.sdoi.com/content/gsa/images/seal_customs.jpg"/>
          <p:cNvPicPr>
            <a:picLocks noChangeAspect="1" noChangeArrowheads="1"/>
          </p:cNvPicPr>
          <p:nvPr/>
        </p:nvPicPr>
        <p:blipFill>
          <a:blip r:embed="rId15" cstate="print"/>
          <a:srcRect/>
          <a:stretch>
            <a:fillRect/>
          </a:stretch>
        </p:blipFill>
        <p:spPr bwMode="auto">
          <a:xfrm>
            <a:off x="7543800" y="5105400"/>
            <a:ext cx="550333" cy="533400"/>
          </a:xfrm>
          <a:prstGeom prst="rect">
            <a:avLst/>
          </a:prstGeom>
          <a:noFill/>
        </p:spPr>
      </p:pic>
      <p:pic>
        <p:nvPicPr>
          <p:cNvPr id="26" name="Picture 42" descr="http://www.uspto.gov/web/offices/com/sol/og/2009/week48/PPACAnnualReport2009-image003.gif"/>
          <p:cNvPicPr>
            <a:picLocks noChangeAspect="1" noChangeArrowheads="1"/>
          </p:cNvPicPr>
          <p:nvPr/>
        </p:nvPicPr>
        <p:blipFill>
          <a:blip r:embed="rId16" cstate="print"/>
          <a:srcRect/>
          <a:stretch>
            <a:fillRect/>
          </a:stretch>
        </p:blipFill>
        <p:spPr bwMode="auto">
          <a:xfrm>
            <a:off x="2438400" y="2133600"/>
            <a:ext cx="457200" cy="457200"/>
          </a:xfrm>
          <a:prstGeom prst="rect">
            <a:avLst/>
          </a:prstGeom>
          <a:noFill/>
        </p:spPr>
      </p:pic>
      <p:sp>
        <p:nvSpPr>
          <p:cNvPr id="27" name="TextBox 26"/>
          <p:cNvSpPr txBox="1"/>
          <p:nvPr/>
        </p:nvSpPr>
        <p:spPr>
          <a:xfrm>
            <a:off x="5181600" y="4495800"/>
            <a:ext cx="762000" cy="246221"/>
          </a:xfrm>
          <a:prstGeom prst="rect">
            <a:avLst/>
          </a:prstGeom>
          <a:noFill/>
        </p:spPr>
        <p:txBody>
          <a:bodyPr wrap="square" rtlCol="0">
            <a:spAutoFit/>
          </a:bodyPr>
          <a:lstStyle/>
          <a:p>
            <a:r>
              <a:rPr lang="en-US" sz="1000" dirty="0" smtClean="0"/>
              <a:t>Sanctions</a:t>
            </a:r>
            <a:endParaRPr lang="en-US" sz="1000" dirty="0"/>
          </a:p>
        </p:txBody>
      </p:sp>
      <p:pic>
        <p:nvPicPr>
          <p:cNvPr id="28" name="Picture 2" descr="U.S. Department of State - Great Seal">
            <a:hlinkClick r:id="" tooltip="U.S. Department of State - Great Seal"/>
          </p:cNvPr>
          <p:cNvPicPr>
            <a:picLocks noChangeAspect="1" noChangeArrowheads="1"/>
          </p:cNvPicPr>
          <p:nvPr/>
        </p:nvPicPr>
        <p:blipFill>
          <a:blip r:embed="rId17" cstate="print"/>
          <a:srcRect/>
          <a:stretch>
            <a:fillRect/>
          </a:stretch>
        </p:blipFill>
        <p:spPr bwMode="auto">
          <a:xfrm>
            <a:off x="381000" y="2762249"/>
            <a:ext cx="742950" cy="742951"/>
          </a:xfrm>
          <a:prstGeom prst="rect">
            <a:avLst/>
          </a:prstGeom>
          <a:noFill/>
        </p:spPr>
      </p:pic>
      <p:pic>
        <p:nvPicPr>
          <p:cNvPr id="29" name="Picture 30" descr="http://blog.kir.com/archives/images/Department%20of%20Justice%20L.jpg"/>
          <p:cNvPicPr>
            <a:picLocks noChangeAspect="1" noChangeArrowheads="1"/>
          </p:cNvPicPr>
          <p:nvPr/>
        </p:nvPicPr>
        <p:blipFill>
          <a:blip r:embed="rId18" cstate="print"/>
          <a:srcRect/>
          <a:stretch>
            <a:fillRect/>
          </a:stretch>
        </p:blipFill>
        <p:spPr bwMode="auto">
          <a:xfrm>
            <a:off x="7848600" y="1542991"/>
            <a:ext cx="736213" cy="743009"/>
          </a:xfrm>
          <a:prstGeom prst="rect">
            <a:avLst/>
          </a:prstGeom>
          <a:noFill/>
        </p:spPr>
      </p:pic>
      <p:pic>
        <p:nvPicPr>
          <p:cNvPr id="30" name="Picture 2" descr="U.S. Department of State - Great Seal">
            <a:hlinkClick r:id="" tooltip="U.S. Department of State - Great Seal"/>
          </p:cNvPr>
          <p:cNvPicPr>
            <a:picLocks noChangeAspect="1" noChangeArrowheads="1"/>
          </p:cNvPicPr>
          <p:nvPr/>
        </p:nvPicPr>
        <p:blipFill>
          <a:blip r:embed="rId17" cstate="print"/>
          <a:srcRect/>
          <a:stretch>
            <a:fillRect/>
          </a:stretch>
        </p:blipFill>
        <p:spPr bwMode="auto">
          <a:xfrm>
            <a:off x="1676400" y="3200400"/>
            <a:ext cx="742950" cy="742951"/>
          </a:xfrm>
          <a:prstGeom prst="rect">
            <a:avLst/>
          </a:prstGeom>
          <a:noFill/>
        </p:spPr>
      </p:pic>
      <p:pic>
        <p:nvPicPr>
          <p:cNvPr id="31" name="Picture 34" descr="http://www.schaeferpower.com/webimages/itar-logo-3d.jpg"/>
          <p:cNvPicPr>
            <a:picLocks noChangeAspect="1" noChangeArrowheads="1"/>
          </p:cNvPicPr>
          <p:nvPr/>
        </p:nvPicPr>
        <p:blipFill>
          <a:blip r:embed="rId19" cstate="print"/>
          <a:srcRect/>
          <a:stretch>
            <a:fillRect/>
          </a:stretch>
        </p:blipFill>
        <p:spPr bwMode="auto">
          <a:xfrm>
            <a:off x="4343400" y="3124200"/>
            <a:ext cx="835025" cy="835025"/>
          </a:xfrm>
          <a:prstGeom prst="rect">
            <a:avLst/>
          </a:prstGeom>
          <a:noFill/>
        </p:spPr>
      </p:pic>
      <p:sp>
        <p:nvSpPr>
          <p:cNvPr id="32" name="TextBox 31"/>
          <p:cNvSpPr txBox="1"/>
          <p:nvPr/>
        </p:nvSpPr>
        <p:spPr>
          <a:xfrm>
            <a:off x="5181600" y="3352800"/>
            <a:ext cx="685800" cy="400110"/>
          </a:xfrm>
          <a:prstGeom prst="rect">
            <a:avLst/>
          </a:prstGeom>
          <a:noFill/>
        </p:spPr>
        <p:txBody>
          <a:bodyPr wrap="square" rtlCol="0">
            <a:spAutoFit/>
          </a:bodyPr>
          <a:lstStyle/>
          <a:p>
            <a:r>
              <a:rPr lang="en-US" sz="1000" dirty="0" smtClean="0"/>
              <a:t>22 CFR ITAR</a:t>
            </a:r>
            <a:endParaRPr lang="en-US" sz="1000" dirty="0"/>
          </a:p>
        </p:txBody>
      </p:sp>
      <p:sp>
        <p:nvSpPr>
          <p:cNvPr id="33" name="TextBox 32"/>
          <p:cNvSpPr txBox="1"/>
          <p:nvPr/>
        </p:nvSpPr>
        <p:spPr>
          <a:xfrm>
            <a:off x="3048000" y="3352800"/>
            <a:ext cx="1371600" cy="400110"/>
          </a:xfrm>
          <a:prstGeom prst="rect">
            <a:avLst/>
          </a:prstGeom>
          <a:noFill/>
        </p:spPr>
        <p:txBody>
          <a:bodyPr wrap="square" rtlCol="0">
            <a:spAutoFit/>
          </a:bodyPr>
          <a:lstStyle/>
          <a:p>
            <a:r>
              <a:rPr lang="en-US" sz="1000" dirty="0" smtClean="0"/>
              <a:t>Arms Export Control Act of 1976</a:t>
            </a:r>
            <a:endParaRPr lang="en-US" sz="1000" dirty="0"/>
          </a:p>
        </p:txBody>
      </p:sp>
      <p:sp>
        <p:nvSpPr>
          <p:cNvPr id="34" name="TextBox 33"/>
          <p:cNvSpPr txBox="1"/>
          <p:nvPr/>
        </p:nvSpPr>
        <p:spPr>
          <a:xfrm>
            <a:off x="1066800" y="3030379"/>
            <a:ext cx="457200" cy="246221"/>
          </a:xfrm>
          <a:prstGeom prst="rect">
            <a:avLst/>
          </a:prstGeom>
          <a:noFill/>
        </p:spPr>
        <p:txBody>
          <a:bodyPr wrap="square" rtlCol="0">
            <a:spAutoFit/>
          </a:bodyPr>
          <a:lstStyle/>
          <a:p>
            <a:r>
              <a:rPr lang="en-US" sz="1000" dirty="0" err="1" smtClean="0"/>
              <a:t>DoS</a:t>
            </a:r>
            <a:endParaRPr lang="en-US" sz="1000" dirty="0"/>
          </a:p>
        </p:txBody>
      </p:sp>
      <p:pic>
        <p:nvPicPr>
          <p:cNvPr id="35" name="Picture 13" descr="Export Wizard-1"/>
          <p:cNvPicPr>
            <a:picLocks noChangeAspect="1" noChangeArrowheads="1"/>
          </p:cNvPicPr>
          <p:nvPr/>
        </p:nvPicPr>
        <p:blipFill>
          <a:blip r:embed="rId20" cstate="print"/>
          <a:srcRect/>
          <a:stretch>
            <a:fillRect/>
          </a:stretch>
        </p:blipFill>
        <p:spPr bwMode="auto">
          <a:xfrm>
            <a:off x="6172200" y="1752600"/>
            <a:ext cx="501162" cy="685800"/>
          </a:xfrm>
          <a:prstGeom prst="rect">
            <a:avLst/>
          </a:prstGeom>
          <a:noFill/>
        </p:spPr>
      </p:pic>
      <p:pic>
        <p:nvPicPr>
          <p:cNvPr id="36" name="Picture 28" descr="http://georgewbush-whitehouse.archives.gov/omb/budget/fy2006/images/treasury-1.jpg"/>
          <p:cNvPicPr>
            <a:picLocks noChangeAspect="1" noChangeArrowheads="1"/>
          </p:cNvPicPr>
          <p:nvPr/>
        </p:nvPicPr>
        <p:blipFill>
          <a:blip r:embed="rId11" cstate="print"/>
          <a:srcRect/>
          <a:stretch>
            <a:fillRect/>
          </a:stretch>
        </p:blipFill>
        <p:spPr bwMode="auto">
          <a:xfrm>
            <a:off x="6172200" y="4419600"/>
            <a:ext cx="720725" cy="720725"/>
          </a:xfrm>
          <a:prstGeom prst="rect">
            <a:avLst/>
          </a:prstGeom>
          <a:noFill/>
        </p:spPr>
      </p:pic>
      <p:pic>
        <p:nvPicPr>
          <p:cNvPr id="37" name="Picture 2" descr="U.S. Department of State - Great Seal">
            <a:hlinkClick r:id="" tooltip="U.S. Department of State - Great Seal"/>
          </p:cNvPr>
          <p:cNvPicPr>
            <a:picLocks noChangeAspect="1" noChangeArrowheads="1"/>
          </p:cNvPicPr>
          <p:nvPr/>
        </p:nvPicPr>
        <p:blipFill>
          <a:blip r:embed="rId17" cstate="print"/>
          <a:srcRect/>
          <a:stretch>
            <a:fillRect/>
          </a:stretch>
        </p:blipFill>
        <p:spPr bwMode="auto">
          <a:xfrm>
            <a:off x="6096000" y="3200400"/>
            <a:ext cx="742950" cy="742951"/>
          </a:xfrm>
          <a:prstGeom prst="rect">
            <a:avLst/>
          </a:prstGeom>
          <a:noFill/>
        </p:spPr>
      </p:pic>
      <p:sp>
        <p:nvSpPr>
          <p:cNvPr id="38" name="TextBox 37"/>
          <p:cNvSpPr txBox="1"/>
          <p:nvPr/>
        </p:nvSpPr>
        <p:spPr>
          <a:xfrm>
            <a:off x="5943600" y="3962400"/>
            <a:ext cx="1143000" cy="215444"/>
          </a:xfrm>
          <a:prstGeom prst="rect">
            <a:avLst/>
          </a:prstGeom>
          <a:noFill/>
        </p:spPr>
        <p:txBody>
          <a:bodyPr wrap="square" rtlCol="0">
            <a:spAutoFit/>
          </a:bodyPr>
          <a:lstStyle/>
          <a:p>
            <a:r>
              <a:rPr lang="en-US" sz="800" dirty="0" smtClean="0"/>
              <a:t>DDTC - Enforcement</a:t>
            </a:r>
            <a:endParaRPr lang="en-US" sz="800" dirty="0"/>
          </a:p>
        </p:txBody>
      </p:sp>
      <p:sp>
        <p:nvSpPr>
          <p:cNvPr id="39" name="TextBox 38"/>
          <p:cNvSpPr txBox="1"/>
          <p:nvPr/>
        </p:nvSpPr>
        <p:spPr>
          <a:xfrm>
            <a:off x="5791200" y="2438400"/>
            <a:ext cx="1600200" cy="215444"/>
          </a:xfrm>
          <a:prstGeom prst="rect">
            <a:avLst/>
          </a:prstGeom>
          <a:noFill/>
        </p:spPr>
        <p:txBody>
          <a:bodyPr wrap="square" rtlCol="0">
            <a:spAutoFit/>
          </a:bodyPr>
          <a:lstStyle/>
          <a:p>
            <a:pPr algn="ctr"/>
            <a:r>
              <a:rPr lang="en-US" sz="800" dirty="0" smtClean="0"/>
              <a:t>Office Export Enforcement</a:t>
            </a:r>
            <a:endParaRPr lang="en-US" sz="800" dirty="0"/>
          </a:p>
        </p:txBody>
      </p:sp>
      <p:pic>
        <p:nvPicPr>
          <p:cNvPr id="40" name="Picture 26" descr="http://congregationalsecurityinc.com/blog/wp-content/uploads/2009/11/FBI.png"/>
          <p:cNvPicPr>
            <a:picLocks noChangeAspect="1" noChangeArrowheads="1"/>
          </p:cNvPicPr>
          <p:nvPr/>
        </p:nvPicPr>
        <p:blipFill>
          <a:blip r:embed="rId21" cstate="print"/>
          <a:srcRect/>
          <a:stretch>
            <a:fillRect/>
          </a:stretch>
        </p:blipFill>
        <p:spPr bwMode="auto">
          <a:xfrm>
            <a:off x="7467600" y="2514600"/>
            <a:ext cx="533400" cy="533400"/>
          </a:xfrm>
          <a:prstGeom prst="rect">
            <a:avLst/>
          </a:prstGeom>
          <a:noFill/>
        </p:spPr>
      </p:pic>
      <p:sp>
        <p:nvSpPr>
          <p:cNvPr id="41" name="TextBox 40"/>
          <p:cNvSpPr txBox="1"/>
          <p:nvPr/>
        </p:nvSpPr>
        <p:spPr>
          <a:xfrm>
            <a:off x="6019800" y="5105400"/>
            <a:ext cx="1143000" cy="215444"/>
          </a:xfrm>
          <a:prstGeom prst="rect">
            <a:avLst/>
          </a:prstGeom>
          <a:noFill/>
        </p:spPr>
        <p:txBody>
          <a:bodyPr wrap="square" rtlCol="0">
            <a:spAutoFit/>
          </a:bodyPr>
          <a:lstStyle/>
          <a:p>
            <a:r>
              <a:rPr lang="en-US" sz="800" dirty="0" smtClean="0"/>
              <a:t>OFAC - Compliance</a:t>
            </a:r>
            <a:endParaRPr lang="en-US" sz="800" dirty="0"/>
          </a:p>
        </p:txBody>
      </p:sp>
      <p:sp>
        <p:nvSpPr>
          <p:cNvPr id="42" name="TextBox 41"/>
          <p:cNvSpPr txBox="1"/>
          <p:nvPr/>
        </p:nvSpPr>
        <p:spPr>
          <a:xfrm>
            <a:off x="2438400" y="1905000"/>
            <a:ext cx="533400" cy="215444"/>
          </a:xfrm>
          <a:prstGeom prst="rect">
            <a:avLst/>
          </a:prstGeom>
          <a:noFill/>
        </p:spPr>
        <p:txBody>
          <a:bodyPr wrap="square" rtlCol="0">
            <a:spAutoFit/>
          </a:bodyPr>
          <a:lstStyle/>
          <a:p>
            <a:r>
              <a:rPr lang="en-US" sz="800" dirty="0" smtClean="0"/>
              <a:t>Census</a:t>
            </a:r>
            <a:endParaRPr lang="en-US" sz="800" dirty="0"/>
          </a:p>
        </p:txBody>
      </p:sp>
      <p:sp>
        <p:nvSpPr>
          <p:cNvPr id="43" name="TextBox 42"/>
          <p:cNvSpPr txBox="1"/>
          <p:nvPr/>
        </p:nvSpPr>
        <p:spPr>
          <a:xfrm>
            <a:off x="2438400" y="2514600"/>
            <a:ext cx="533400" cy="215444"/>
          </a:xfrm>
          <a:prstGeom prst="rect">
            <a:avLst/>
          </a:prstGeom>
          <a:noFill/>
        </p:spPr>
        <p:txBody>
          <a:bodyPr wrap="square" rtlCol="0">
            <a:spAutoFit/>
          </a:bodyPr>
          <a:lstStyle/>
          <a:p>
            <a:pPr algn="ctr"/>
            <a:r>
              <a:rPr lang="en-US" sz="800" dirty="0" smtClean="0"/>
              <a:t>PTO</a:t>
            </a:r>
            <a:endParaRPr lang="en-US" sz="800" dirty="0"/>
          </a:p>
        </p:txBody>
      </p:sp>
      <p:sp>
        <p:nvSpPr>
          <p:cNvPr id="44" name="TextBox 43"/>
          <p:cNvSpPr txBox="1"/>
          <p:nvPr/>
        </p:nvSpPr>
        <p:spPr>
          <a:xfrm>
            <a:off x="1828800" y="3886200"/>
            <a:ext cx="533400" cy="215444"/>
          </a:xfrm>
          <a:prstGeom prst="rect">
            <a:avLst/>
          </a:prstGeom>
          <a:noFill/>
        </p:spPr>
        <p:txBody>
          <a:bodyPr wrap="square" rtlCol="0">
            <a:spAutoFit/>
          </a:bodyPr>
          <a:lstStyle/>
          <a:p>
            <a:r>
              <a:rPr lang="en-US" sz="800" dirty="0" smtClean="0"/>
              <a:t>DDTC</a:t>
            </a:r>
            <a:endParaRPr lang="en-US" sz="800" dirty="0"/>
          </a:p>
        </p:txBody>
      </p:sp>
      <p:sp>
        <p:nvSpPr>
          <p:cNvPr id="45" name="TextBox 44"/>
          <p:cNvSpPr txBox="1"/>
          <p:nvPr/>
        </p:nvSpPr>
        <p:spPr>
          <a:xfrm>
            <a:off x="1752600" y="2438400"/>
            <a:ext cx="533400" cy="215444"/>
          </a:xfrm>
          <a:prstGeom prst="rect">
            <a:avLst/>
          </a:prstGeom>
          <a:noFill/>
        </p:spPr>
        <p:txBody>
          <a:bodyPr wrap="square" rtlCol="0">
            <a:spAutoFit/>
          </a:bodyPr>
          <a:lstStyle/>
          <a:p>
            <a:pPr algn="ctr"/>
            <a:r>
              <a:rPr lang="en-US" sz="800" dirty="0" smtClean="0"/>
              <a:t>BIS</a:t>
            </a:r>
            <a:endParaRPr lang="en-US" sz="800" dirty="0"/>
          </a:p>
        </p:txBody>
      </p:sp>
      <p:sp>
        <p:nvSpPr>
          <p:cNvPr id="46" name="Line 6"/>
          <p:cNvSpPr>
            <a:spLocks noChangeShapeType="1"/>
          </p:cNvSpPr>
          <p:nvPr/>
        </p:nvSpPr>
        <p:spPr bwMode="auto">
          <a:xfrm>
            <a:off x="457200" y="4343400"/>
            <a:ext cx="6781800" cy="0"/>
          </a:xfrm>
          <a:prstGeom prst="line">
            <a:avLst/>
          </a:prstGeom>
          <a:noFill/>
          <a:ln w="19050">
            <a:solidFill>
              <a:schemeClr val="tx1"/>
            </a:solidFill>
            <a:prstDash val="sysDot"/>
            <a:round/>
            <a:headEnd/>
            <a:tailEnd/>
          </a:ln>
          <a:effectLst/>
        </p:spPr>
        <p:txBody>
          <a:bodyPr/>
          <a:lstStyle/>
          <a:p>
            <a:endParaRPr lang="en-US"/>
          </a:p>
        </p:txBody>
      </p:sp>
      <p:sp>
        <p:nvSpPr>
          <p:cNvPr id="47" name="Right Brace 46"/>
          <p:cNvSpPr/>
          <p:nvPr/>
        </p:nvSpPr>
        <p:spPr>
          <a:xfrm>
            <a:off x="7162800" y="1524000"/>
            <a:ext cx="533400" cy="45720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8077200" y="3048000"/>
            <a:ext cx="457200" cy="215444"/>
          </a:xfrm>
          <a:prstGeom prst="rect">
            <a:avLst/>
          </a:prstGeom>
          <a:noFill/>
        </p:spPr>
        <p:txBody>
          <a:bodyPr wrap="square" rtlCol="0">
            <a:spAutoFit/>
          </a:bodyPr>
          <a:lstStyle/>
          <a:p>
            <a:pPr algn="ctr"/>
            <a:r>
              <a:rPr lang="en-US" sz="800" dirty="0" smtClean="0"/>
              <a:t>DSS</a:t>
            </a:r>
            <a:endParaRPr lang="en-US" sz="800" dirty="0"/>
          </a:p>
        </p:txBody>
      </p:sp>
      <p:sp>
        <p:nvSpPr>
          <p:cNvPr id="49" name="TextBox 48"/>
          <p:cNvSpPr txBox="1"/>
          <p:nvPr/>
        </p:nvSpPr>
        <p:spPr>
          <a:xfrm>
            <a:off x="1752600" y="5118556"/>
            <a:ext cx="533400" cy="215444"/>
          </a:xfrm>
          <a:prstGeom prst="rect">
            <a:avLst/>
          </a:prstGeom>
          <a:noFill/>
        </p:spPr>
        <p:txBody>
          <a:bodyPr wrap="square" rtlCol="0">
            <a:spAutoFit/>
          </a:bodyPr>
          <a:lstStyle/>
          <a:p>
            <a:r>
              <a:rPr lang="en-US" sz="800" dirty="0" smtClean="0"/>
              <a:t>OFAC</a:t>
            </a:r>
            <a:endParaRPr lang="en-US" sz="800" dirty="0"/>
          </a:p>
        </p:txBody>
      </p:sp>
      <p:sp>
        <p:nvSpPr>
          <p:cNvPr id="50" name="TextBox 49"/>
          <p:cNvSpPr txBox="1"/>
          <p:nvPr/>
        </p:nvSpPr>
        <p:spPr>
          <a:xfrm>
            <a:off x="3048000" y="4648200"/>
            <a:ext cx="1828800" cy="246221"/>
          </a:xfrm>
          <a:prstGeom prst="rect">
            <a:avLst/>
          </a:prstGeom>
          <a:noFill/>
        </p:spPr>
        <p:txBody>
          <a:bodyPr wrap="square" rtlCol="0">
            <a:spAutoFit/>
          </a:bodyPr>
          <a:lstStyle/>
          <a:p>
            <a:r>
              <a:rPr lang="en-US" sz="1000" dirty="0" smtClean="0"/>
              <a:t>Trading with Enemy Act</a:t>
            </a:r>
            <a:endParaRPr lang="en-US" sz="1000" dirty="0"/>
          </a:p>
        </p:txBody>
      </p:sp>
      <p:sp>
        <p:nvSpPr>
          <p:cNvPr id="51" name="TextBox 50"/>
          <p:cNvSpPr txBox="1"/>
          <p:nvPr/>
        </p:nvSpPr>
        <p:spPr>
          <a:xfrm>
            <a:off x="3048000" y="4876800"/>
            <a:ext cx="1828800" cy="400110"/>
          </a:xfrm>
          <a:prstGeom prst="rect">
            <a:avLst/>
          </a:prstGeom>
          <a:noFill/>
        </p:spPr>
        <p:txBody>
          <a:bodyPr wrap="square" rtlCol="0">
            <a:spAutoFit/>
          </a:bodyPr>
          <a:lstStyle/>
          <a:p>
            <a:r>
              <a:rPr lang="en-US" sz="1000" dirty="0" smtClean="0"/>
              <a:t>International Emergency Economic Powers Act</a:t>
            </a:r>
            <a:endParaRPr lang="en-US" sz="1000" dirty="0"/>
          </a:p>
        </p:txBody>
      </p:sp>
      <p:sp>
        <p:nvSpPr>
          <p:cNvPr id="52" name="TextBox 51"/>
          <p:cNvSpPr txBox="1"/>
          <p:nvPr/>
        </p:nvSpPr>
        <p:spPr>
          <a:xfrm>
            <a:off x="5181600" y="4724400"/>
            <a:ext cx="990600" cy="246221"/>
          </a:xfrm>
          <a:prstGeom prst="rect">
            <a:avLst/>
          </a:prstGeom>
          <a:noFill/>
        </p:spPr>
        <p:txBody>
          <a:bodyPr wrap="square" rtlCol="0">
            <a:spAutoFit/>
          </a:bodyPr>
          <a:lstStyle/>
          <a:p>
            <a:r>
              <a:rPr lang="en-US" sz="1000" dirty="0" smtClean="0"/>
              <a:t>31 CFR</a:t>
            </a:r>
            <a:endParaRPr lang="en-US" sz="1000" dirty="0"/>
          </a:p>
        </p:txBody>
      </p:sp>
      <p:sp>
        <p:nvSpPr>
          <p:cNvPr id="53" name="TextBox 52"/>
          <p:cNvSpPr txBox="1"/>
          <p:nvPr/>
        </p:nvSpPr>
        <p:spPr>
          <a:xfrm>
            <a:off x="5181600" y="4876800"/>
            <a:ext cx="990600" cy="400110"/>
          </a:xfrm>
          <a:prstGeom prst="rect">
            <a:avLst/>
          </a:prstGeom>
          <a:noFill/>
        </p:spPr>
        <p:txBody>
          <a:bodyPr wrap="square" rtlCol="0">
            <a:spAutoFit/>
          </a:bodyPr>
          <a:lstStyle/>
          <a:p>
            <a:r>
              <a:rPr lang="en-US" sz="1000" dirty="0" smtClean="0"/>
              <a:t>Various Statutes</a:t>
            </a:r>
            <a:endParaRPr lang="en-US" sz="1000" dirty="0"/>
          </a:p>
        </p:txBody>
      </p:sp>
      <p:sp>
        <p:nvSpPr>
          <p:cNvPr id="54" name="TextBox 53"/>
          <p:cNvSpPr txBox="1"/>
          <p:nvPr/>
        </p:nvSpPr>
        <p:spPr>
          <a:xfrm>
            <a:off x="8001000" y="2209800"/>
            <a:ext cx="533400" cy="246221"/>
          </a:xfrm>
          <a:prstGeom prst="rect">
            <a:avLst/>
          </a:prstGeom>
          <a:noFill/>
        </p:spPr>
        <p:txBody>
          <a:bodyPr wrap="square" rtlCol="0">
            <a:spAutoFit/>
          </a:bodyPr>
          <a:lstStyle/>
          <a:p>
            <a:r>
              <a:rPr lang="en-US" sz="1000" dirty="0" err="1" smtClean="0"/>
              <a:t>DoJ</a:t>
            </a:r>
            <a:endParaRPr lang="en-US" sz="1000" dirty="0"/>
          </a:p>
        </p:txBody>
      </p:sp>
      <p:pic>
        <p:nvPicPr>
          <p:cNvPr id="55" name="Picture 18" descr="http://www.phy.duke.edu/research/photon/qoptics/funding/doe.gif"/>
          <p:cNvPicPr>
            <a:picLocks noChangeAspect="1" noChangeArrowheads="1"/>
          </p:cNvPicPr>
          <p:nvPr/>
        </p:nvPicPr>
        <p:blipFill>
          <a:blip r:embed="rId22" cstate="print"/>
          <a:srcRect/>
          <a:stretch>
            <a:fillRect/>
          </a:stretch>
        </p:blipFill>
        <p:spPr bwMode="auto">
          <a:xfrm>
            <a:off x="377554" y="5392684"/>
            <a:ext cx="701675" cy="701675"/>
          </a:xfrm>
          <a:prstGeom prst="rect">
            <a:avLst/>
          </a:prstGeom>
          <a:noFill/>
        </p:spPr>
      </p:pic>
      <p:pic>
        <p:nvPicPr>
          <p:cNvPr id="56" name="Picture 22" descr="http://ehd.nrc.gov/EHD_Proceeding/images/logo.jpg"/>
          <p:cNvPicPr>
            <a:picLocks noChangeAspect="1" noChangeArrowheads="1"/>
          </p:cNvPicPr>
          <p:nvPr/>
        </p:nvPicPr>
        <p:blipFill>
          <a:blip r:embed="rId23" cstate="print"/>
          <a:srcRect/>
          <a:stretch>
            <a:fillRect/>
          </a:stretch>
        </p:blipFill>
        <p:spPr bwMode="auto">
          <a:xfrm>
            <a:off x="1600200" y="5392684"/>
            <a:ext cx="762000" cy="768350"/>
          </a:xfrm>
          <a:prstGeom prst="rect">
            <a:avLst/>
          </a:prstGeom>
          <a:noFill/>
        </p:spPr>
      </p:pic>
      <p:pic>
        <p:nvPicPr>
          <p:cNvPr id="57" name="Picture 38"/>
          <p:cNvPicPr>
            <a:picLocks noChangeAspect="1" noChangeArrowheads="1"/>
          </p:cNvPicPr>
          <p:nvPr/>
        </p:nvPicPr>
        <p:blipFill>
          <a:blip r:embed="rId14" cstate="print"/>
          <a:srcRect/>
          <a:stretch>
            <a:fillRect/>
          </a:stretch>
        </p:blipFill>
        <p:spPr bwMode="auto">
          <a:xfrm>
            <a:off x="4572000" y="5410200"/>
            <a:ext cx="562805" cy="755025"/>
          </a:xfrm>
          <a:prstGeom prst="rect">
            <a:avLst/>
          </a:prstGeom>
          <a:noFill/>
          <a:ln w="9525">
            <a:solidFill>
              <a:schemeClr val="tx1"/>
            </a:solidFill>
            <a:miter lim="800000"/>
            <a:headEnd/>
            <a:tailEnd/>
          </a:ln>
        </p:spPr>
      </p:pic>
      <p:sp>
        <p:nvSpPr>
          <p:cNvPr id="58" name="TextBox 57"/>
          <p:cNvSpPr txBox="1"/>
          <p:nvPr/>
        </p:nvSpPr>
        <p:spPr>
          <a:xfrm>
            <a:off x="5181600" y="5638800"/>
            <a:ext cx="762000" cy="246221"/>
          </a:xfrm>
          <a:prstGeom prst="rect">
            <a:avLst/>
          </a:prstGeom>
          <a:noFill/>
        </p:spPr>
        <p:txBody>
          <a:bodyPr wrap="square" rtlCol="0">
            <a:spAutoFit/>
          </a:bodyPr>
          <a:lstStyle/>
          <a:p>
            <a:r>
              <a:rPr lang="en-US" sz="1000" dirty="0" smtClean="0"/>
              <a:t>10 CFR</a:t>
            </a:r>
            <a:endParaRPr lang="en-US" sz="1000" dirty="0"/>
          </a:p>
        </p:txBody>
      </p:sp>
      <p:sp>
        <p:nvSpPr>
          <p:cNvPr id="59" name="TextBox 58"/>
          <p:cNvSpPr txBox="1"/>
          <p:nvPr/>
        </p:nvSpPr>
        <p:spPr>
          <a:xfrm>
            <a:off x="3048000" y="5562600"/>
            <a:ext cx="1524000" cy="400110"/>
          </a:xfrm>
          <a:prstGeom prst="rect">
            <a:avLst/>
          </a:prstGeom>
          <a:noFill/>
        </p:spPr>
        <p:txBody>
          <a:bodyPr wrap="square" rtlCol="0">
            <a:spAutoFit/>
          </a:bodyPr>
          <a:lstStyle/>
          <a:p>
            <a:r>
              <a:rPr lang="en-US" sz="1000" dirty="0" smtClean="0"/>
              <a:t>Energy Reorganization Act of 1974</a:t>
            </a:r>
            <a:endParaRPr lang="en-US" sz="1000" dirty="0"/>
          </a:p>
        </p:txBody>
      </p:sp>
      <p:sp>
        <p:nvSpPr>
          <p:cNvPr id="60" name="TextBox 59"/>
          <p:cNvSpPr txBox="1"/>
          <p:nvPr/>
        </p:nvSpPr>
        <p:spPr>
          <a:xfrm>
            <a:off x="1066800" y="5621284"/>
            <a:ext cx="533400" cy="246221"/>
          </a:xfrm>
          <a:prstGeom prst="rect">
            <a:avLst/>
          </a:prstGeom>
          <a:noFill/>
        </p:spPr>
        <p:txBody>
          <a:bodyPr wrap="square" rtlCol="0">
            <a:spAutoFit/>
          </a:bodyPr>
          <a:lstStyle/>
          <a:p>
            <a:r>
              <a:rPr lang="en-US" sz="1000" dirty="0" err="1" smtClean="0"/>
              <a:t>DoE</a:t>
            </a:r>
            <a:endParaRPr lang="en-US" sz="1000" dirty="0"/>
          </a:p>
        </p:txBody>
      </p:sp>
      <p:sp>
        <p:nvSpPr>
          <p:cNvPr id="61" name="TextBox 60"/>
          <p:cNvSpPr txBox="1"/>
          <p:nvPr/>
        </p:nvSpPr>
        <p:spPr>
          <a:xfrm>
            <a:off x="7543800" y="3048000"/>
            <a:ext cx="457200" cy="215444"/>
          </a:xfrm>
          <a:prstGeom prst="rect">
            <a:avLst/>
          </a:prstGeom>
          <a:noFill/>
        </p:spPr>
        <p:txBody>
          <a:bodyPr wrap="square" rtlCol="0">
            <a:spAutoFit/>
          </a:bodyPr>
          <a:lstStyle/>
          <a:p>
            <a:pPr algn="ctr"/>
            <a:r>
              <a:rPr lang="en-US" sz="800" dirty="0" smtClean="0"/>
              <a:t>FBI</a:t>
            </a:r>
            <a:endParaRPr lang="en-US" sz="800" dirty="0"/>
          </a:p>
        </p:txBody>
      </p:sp>
      <p:sp>
        <p:nvSpPr>
          <p:cNvPr id="62" name="TextBox 61"/>
          <p:cNvSpPr txBox="1"/>
          <p:nvPr/>
        </p:nvSpPr>
        <p:spPr>
          <a:xfrm>
            <a:off x="7467600" y="3810000"/>
            <a:ext cx="1676400" cy="381000"/>
          </a:xfrm>
          <a:prstGeom prst="rect">
            <a:avLst/>
          </a:prstGeom>
          <a:noFill/>
        </p:spPr>
        <p:txBody>
          <a:bodyPr wrap="square" rtlCol="0">
            <a:spAutoFit/>
          </a:bodyPr>
          <a:lstStyle/>
          <a:p>
            <a:pPr algn="ctr"/>
            <a:r>
              <a:rPr lang="en-US" dirty="0" smtClean="0"/>
              <a:t>Operations</a:t>
            </a:r>
            <a:endParaRPr lang="en-US" dirty="0"/>
          </a:p>
        </p:txBody>
      </p:sp>
      <p:sp>
        <p:nvSpPr>
          <p:cNvPr id="63" name="TextBox 62"/>
          <p:cNvSpPr txBox="1"/>
          <p:nvPr/>
        </p:nvSpPr>
        <p:spPr>
          <a:xfrm>
            <a:off x="7620000" y="5651956"/>
            <a:ext cx="457200" cy="215444"/>
          </a:xfrm>
          <a:prstGeom prst="rect">
            <a:avLst/>
          </a:prstGeom>
          <a:noFill/>
        </p:spPr>
        <p:txBody>
          <a:bodyPr wrap="square" rtlCol="0">
            <a:spAutoFit/>
          </a:bodyPr>
          <a:lstStyle/>
          <a:p>
            <a:pPr algn="ctr"/>
            <a:r>
              <a:rPr lang="en-US" sz="800" dirty="0" smtClean="0"/>
              <a:t>CBP</a:t>
            </a:r>
            <a:endParaRPr lang="en-US" sz="800" dirty="0"/>
          </a:p>
        </p:txBody>
      </p:sp>
      <p:sp>
        <p:nvSpPr>
          <p:cNvPr id="64" name="TextBox 63"/>
          <p:cNvSpPr txBox="1"/>
          <p:nvPr/>
        </p:nvSpPr>
        <p:spPr>
          <a:xfrm>
            <a:off x="8229600" y="5638800"/>
            <a:ext cx="914400" cy="338554"/>
          </a:xfrm>
          <a:prstGeom prst="rect">
            <a:avLst/>
          </a:prstGeom>
          <a:noFill/>
        </p:spPr>
        <p:txBody>
          <a:bodyPr wrap="square" rtlCol="0">
            <a:spAutoFit/>
          </a:bodyPr>
          <a:lstStyle/>
          <a:p>
            <a:pPr algn="ctr"/>
            <a:r>
              <a:rPr lang="en-US" sz="800" dirty="0" smtClean="0"/>
              <a:t>ICE</a:t>
            </a:r>
          </a:p>
          <a:p>
            <a:pPr algn="ctr"/>
            <a:r>
              <a:rPr lang="en-US" sz="800" dirty="0" smtClean="0"/>
              <a:t>(Enforcement)</a:t>
            </a:r>
            <a:endParaRPr lang="en-US" sz="800" dirty="0"/>
          </a:p>
        </p:txBody>
      </p:sp>
      <p:pic>
        <p:nvPicPr>
          <p:cNvPr id="65" name="Picture 6" descr="http://www.lmt-inc.com/images/ClientList_logo-dss.jpg"/>
          <p:cNvPicPr>
            <a:picLocks noChangeAspect="1" noChangeArrowheads="1"/>
          </p:cNvPicPr>
          <p:nvPr/>
        </p:nvPicPr>
        <p:blipFill>
          <a:blip r:embed="rId24" cstate="print"/>
          <a:srcRect/>
          <a:stretch>
            <a:fillRect/>
          </a:stretch>
        </p:blipFill>
        <p:spPr bwMode="auto">
          <a:xfrm>
            <a:off x="8001000" y="2514600"/>
            <a:ext cx="533400" cy="533400"/>
          </a:xfrm>
          <a:prstGeom prst="rect">
            <a:avLst/>
          </a:prstGeom>
          <a:noFill/>
        </p:spPr>
      </p:pic>
      <p:sp>
        <p:nvSpPr>
          <p:cNvPr id="66" name="TextBox 65"/>
          <p:cNvSpPr txBox="1"/>
          <p:nvPr/>
        </p:nvSpPr>
        <p:spPr>
          <a:xfrm>
            <a:off x="1143000" y="3886200"/>
            <a:ext cx="457200" cy="246221"/>
          </a:xfrm>
          <a:prstGeom prst="rect">
            <a:avLst/>
          </a:prstGeom>
          <a:noFill/>
        </p:spPr>
        <p:txBody>
          <a:bodyPr wrap="square" rtlCol="0">
            <a:spAutoFit/>
          </a:bodyPr>
          <a:lstStyle/>
          <a:p>
            <a:r>
              <a:rPr lang="en-US" sz="1000" dirty="0" err="1" smtClean="0"/>
              <a:t>DoD</a:t>
            </a:r>
            <a:endParaRPr lang="en-US" sz="1000" dirty="0"/>
          </a:p>
        </p:txBody>
      </p:sp>
      <p:pic>
        <p:nvPicPr>
          <p:cNvPr id="67" name="Picture 8" descr="http://intelinstitute.org/images/cia_logo_5g3p.jpg"/>
          <p:cNvPicPr>
            <a:picLocks noChangeAspect="1" noChangeArrowheads="1"/>
          </p:cNvPicPr>
          <p:nvPr/>
        </p:nvPicPr>
        <p:blipFill>
          <a:blip r:embed="rId25" cstate="print"/>
          <a:srcRect/>
          <a:stretch>
            <a:fillRect/>
          </a:stretch>
        </p:blipFill>
        <p:spPr bwMode="auto">
          <a:xfrm>
            <a:off x="8534400" y="2514600"/>
            <a:ext cx="533400" cy="533400"/>
          </a:xfrm>
          <a:prstGeom prst="rect">
            <a:avLst/>
          </a:prstGeom>
          <a:noFill/>
        </p:spPr>
      </p:pic>
      <p:sp>
        <p:nvSpPr>
          <p:cNvPr id="68" name="TextBox 67"/>
          <p:cNvSpPr txBox="1"/>
          <p:nvPr/>
        </p:nvSpPr>
        <p:spPr>
          <a:xfrm>
            <a:off x="8534400" y="3048000"/>
            <a:ext cx="457200" cy="215444"/>
          </a:xfrm>
          <a:prstGeom prst="rect">
            <a:avLst/>
          </a:prstGeom>
          <a:noFill/>
        </p:spPr>
        <p:txBody>
          <a:bodyPr wrap="square" rtlCol="0">
            <a:spAutoFit/>
          </a:bodyPr>
          <a:lstStyle/>
          <a:p>
            <a:pPr algn="ctr"/>
            <a:r>
              <a:rPr lang="en-US" sz="800" dirty="0" smtClean="0"/>
              <a:t>CIA</a:t>
            </a:r>
            <a:endParaRPr lang="en-US" sz="800" dirty="0"/>
          </a:p>
        </p:txBody>
      </p:sp>
      <p:pic>
        <p:nvPicPr>
          <p:cNvPr id="69" name="Picture 10" descr="DTRA">
            <a:hlinkClick r:id="rId26"/>
          </p:cNvPr>
          <p:cNvPicPr>
            <a:picLocks noChangeAspect="1" noChangeArrowheads="1"/>
          </p:cNvPicPr>
          <p:nvPr/>
        </p:nvPicPr>
        <p:blipFill>
          <a:blip r:embed="rId27" cstate="print"/>
          <a:srcRect/>
          <a:stretch>
            <a:fillRect/>
          </a:stretch>
        </p:blipFill>
        <p:spPr bwMode="auto">
          <a:xfrm>
            <a:off x="2286000" y="2895600"/>
            <a:ext cx="819150" cy="191136"/>
          </a:xfrm>
          <a:prstGeom prst="rect">
            <a:avLst/>
          </a:prstGeom>
          <a:noFill/>
        </p:spPr>
      </p:pic>
      <p:graphicFrame>
        <p:nvGraphicFramePr>
          <p:cNvPr id="70" name="Object 16"/>
          <p:cNvGraphicFramePr>
            <a:graphicFrameLocks noChangeAspect="1"/>
          </p:cNvGraphicFramePr>
          <p:nvPr/>
        </p:nvGraphicFramePr>
        <p:xfrm>
          <a:off x="2286000" y="3810000"/>
          <a:ext cx="1143000" cy="335068"/>
        </p:xfrm>
        <a:graphic>
          <a:graphicData uri="http://schemas.openxmlformats.org/presentationml/2006/ole">
            <mc:AlternateContent xmlns:mc="http://schemas.openxmlformats.org/markup-compatibility/2006">
              <mc:Choice xmlns:v="urn:schemas-microsoft-com:vml" Requires="v">
                <p:oleObj spid="_x0000_s44035" name="Document" r:id="rId29" imgW="2029320" imgH="596520" progId="Word.Document.8">
                  <p:embed/>
                </p:oleObj>
              </mc:Choice>
              <mc:Fallback>
                <p:oleObj name="Document" r:id="rId29" imgW="2029320" imgH="596520" progId="Word.Document.8">
                  <p:embed/>
                  <p:pic>
                    <p:nvPicPr>
                      <p:cNvPr id="0"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86000" y="3810000"/>
                        <a:ext cx="1143000" cy="3350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 name="Line 6"/>
          <p:cNvSpPr>
            <a:spLocks noChangeShapeType="1"/>
          </p:cNvSpPr>
          <p:nvPr/>
        </p:nvSpPr>
        <p:spPr bwMode="auto">
          <a:xfrm>
            <a:off x="533400" y="5334000"/>
            <a:ext cx="6781800" cy="0"/>
          </a:xfrm>
          <a:prstGeom prst="line">
            <a:avLst/>
          </a:prstGeom>
          <a:noFill/>
          <a:ln w="19050">
            <a:solidFill>
              <a:schemeClr val="tx1"/>
            </a:solidFill>
            <a:prstDash val="sysDot"/>
            <a:round/>
            <a:headEnd/>
            <a:tailEnd/>
          </a:ln>
          <a:effectLst/>
        </p:spPr>
        <p:txBody>
          <a:bodyPr/>
          <a:lstStyle/>
          <a:p>
            <a:endParaRPr lang="en-US"/>
          </a:p>
        </p:txBody>
      </p:sp>
      <p:sp>
        <p:nvSpPr>
          <p:cNvPr id="72" name="Line 6"/>
          <p:cNvSpPr>
            <a:spLocks noChangeShapeType="1"/>
          </p:cNvSpPr>
          <p:nvPr/>
        </p:nvSpPr>
        <p:spPr bwMode="auto">
          <a:xfrm>
            <a:off x="457200" y="2743200"/>
            <a:ext cx="6781800" cy="0"/>
          </a:xfrm>
          <a:prstGeom prst="line">
            <a:avLst/>
          </a:prstGeom>
          <a:noFill/>
          <a:ln w="19050">
            <a:solidFill>
              <a:schemeClr val="tx1"/>
            </a:solidFill>
            <a:prstDash val="sysDot"/>
            <a:round/>
            <a:headEnd/>
            <a:tailEnd/>
          </a:ln>
          <a:effectLst/>
        </p:spPr>
        <p:txBody>
          <a:bodyPr/>
          <a:lstStyle/>
          <a:p>
            <a:endParaRPr lang="en-US"/>
          </a:p>
        </p:txBody>
      </p:sp>
      <p:pic>
        <p:nvPicPr>
          <p:cNvPr id="73" name="Picture 18" descr="NNSA logo"/>
          <p:cNvPicPr>
            <a:picLocks noChangeAspect="1" noChangeArrowheads="1"/>
          </p:cNvPicPr>
          <p:nvPr/>
        </p:nvPicPr>
        <p:blipFill>
          <a:blip r:embed="rId31" cstate="print"/>
          <a:srcRect/>
          <a:stretch>
            <a:fillRect/>
          </a:stretch>
        </p:blipFill>
        <p:spPr bwMode="auto">
          <a:xfrm>
            <a:off x="6019800" y="5638800"/>
            <a:ext cx="1143000" cy="293370"/>
          </a:xfrm>
          <a:prstGeom prst="rect">
            <a:avLst/>
          </a:prstGeom>
          <a:noFill/>
        </p:spPr>
      </p:pic>
      <p:sp>
        <p:nvSpPr>
          <p:cNvPr id="74" name="TextBox 73"/>
          <p:cNvSpPr txBox="1"/>
          <p:nvPr/>
        </p:nvSpPr>
        <p:spPr>
          <a:xfrm>
            <a:off x="5943600" y="5943600"/>
            <a:ext cx="1447800" cy="215444"/>
          </a:xfrm>
          <a:prstGeom prst="rect">
            <a:avLst/>
          </a:prstGeom>
          <a:noFill/>
        </p:spPr>
        <p:txBody>
          <a:bodyPr wrap="square" rtlCol="0">
            <a:spAutoFit/>
          </a:bodyPr>
          <a:lstStyle/>
          <a:p>
            <a:r>
              <a:rPr lang="en-US" sz="800" dirty="0" smtClean="0"/>
              <a:t>NNSA Export Control</a:t>
            </a:r>
            <a:endParaRPr lang="en-US" sz="800" dirty="0"/>
          </a:p>
        </p:txBody>
      </p:sp>
      <p:sp>
        <p:nvSpPr>
          <p:cNvPr id="75" name="TextBox 74"/>
          <p:cNvSpPr txBox="1"/>
          <p:nvPr/>
        </p:nvSpPr>
        <p:spPr>
          <a:xfrm>
            <a:off x="2209800" y="3048000"/>
            <a:ext cx="990600" cy="215444"/>
          </a:xfrm>
          <a:prstGeom prst="rect">
            <a:avLst/>
          </a:prstGeom>
          <a:noFill/>
        </p:spPr>
        <p:txBody>
          <a:bodyPr wrap="square" rtlCol="0">
            <a:spAutoFit/>
          </a:bodyPr>
          <a:lstStyle/>
          <a:p>
            <a:pPr algn="ctr"/>
            <a:r>
              <a:rPr lang="en-US" sz="800" dirty="0" smtClean="0"/>
              <a:t>Threat Reduction</a:t>
            </a:r>
            <a:endParaRPr lang="en-US" sz="800" dirty="0"/>
          </a:p>
        </p:txBody>
      </p:sp>
      <p:sp>
        <p:nvSpPr>
          <p:cNvPr id="76" name="TextBox 75"/>
          <p:cNvSpPr txBox="1"/>
          <p:nvPr/>
        </p:nvSpPr>
        <p:spPr>
          <a:xfrm>
            <a:off x="2362200" y="4114800"/>
            <a:ext cx="838200" cy="215444"/>
          </a:xfrm>
          <a:prstGeom prst="rect">
            <a:avLst/>
          </a:prstGeom>
          <a:noFill/>
        </p:spPr>
        <p:txBody>
          <a:bodyPr wrap="square" rtlCol="0">
            <a:spAutoFit/>
          </a:bodyPr>
          <a:lstStyle/>
          <a:p>
            <a:pPr algn="ctr"/>
            <a:r>
              <a:rPr lang="en-US" sz="800" dirty="0" smtClean="0"/>
              <a:t>Licensing </a:t>
            </a:r>
            <a:endParaRPr lang="en-US" sz="800" dirty="0"/>
          </a:p>
        </p:txBody>
      </p:sp>
      <p:pic>
        <p:nvPicPr>
          <p:cNvPr id="77" name="Picture 2" descr="U.S. Department of State - Great Seal">
            <a:hlinkClick r:id="" tooltip="U.S. Department of State - Great Seal"/>
          </p:cNvPr>
          <p:cNvPicPr>
            <a:picLocks noChangeAspect="1" noChangeArrowheads="1"/>
          </p:cNvPicPr>
          <p:nvPr/>
        </p:nvPicPr>
        <p:blipFill>
          <a:blip r:embed="rId17" cstate="print"/>
          <a:srcRect/>
          <a:stretch>
            <a:fillRect/>
          </a:stretch>
        </p:blipFill>
        <p:spPr bwMode="auto">
          <a:xfrm>
            <a:off x="2438400" y="3276600"/>
            <a:ext cx="438150" cy="438151"/>
          </a:xfrm>
          <a:prstGeom prst="rect">
            <a:avLst/>
          </a:prstGeom>
          <a:noFill/>
        </p:spPr>
      </p:pic>
      <p:sp>
        <p:nvSpPr>
          <p:cNvPr id="78" name="TextBox 77"/>
          <p:cNvSpPr txBox="1"/>
          <p:nvPr/>
        </p:nvSpPr>
        <p:spPr>
          <a:xfrm>
            <a:off x="2438400" y="3657600"/>
            <a:ext cx="533400" cy="215444"/>
          </a:xfrm>
          <a:prstGeom prst="rect">
            <a:avLst/>
          </a:prstGeom>
          <a:noFill/>
        </p:spPr>
        <p:txBody>
          <a:bodyPr wrap="square" rtlCol="0">
            <a:spAutoFit/>
          </a:bodyPr>
          <a:lstStyle/>
          <a:p>
            <a:r>
              <a:rPr lang="en-US" sz="800" dirty="0" smtClean="0"/>
              <a:t>ODTC</a:t>
            </a:r>
            <a:endParaRPr lang="en-US" sz="800" dirty="0"/>
          </a:p>
        </p:txBody>
      </p:sp>
      <p:cxnSp>
        <p:nvCxnSpPr>
          <p:cNvPr id="79" name="Straight Arrow Connector 78"/>
          <p:cNvCxnSpPr>
            <a:stCxn id="78" idx="3"/>
          </p:cNvCxnSpPr>
          <p:nvPr/>
        </p:nvCxnSpPr>
        <p:spPr>
          <a:xfrm flipV="1">
            <a:off x="2971800" y="3276600"/>
            <a:ext cx="1588" cy="488722"/>
          </a:xfrm>
          <a:prstGeom prst="straightConnector1">
            <a:avLst/>
          </a:prstGeom>
          <a:ln w="1587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5638800" y="1066800"/>
            <a:ext cx="3276600" cy="533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821406" y="2971800"/>
            <a:ext cx="1139736"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EECC</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2" name="TextBox 81"/>
          <p:cNvSpPr txBox="1"/>
          <p:nvPr/>
        </p:nvSpPr>
        <p:spPr>
          <a:xfrm>
            <a:off x="5334000" y="6324600"/>
            <a:ext cx="3657600" cy="276999"/>
          </a:xfrm>
          <a:prstGeom prst="rect">
            <a:avLst/>
          </a:prstGeom>
          <a:noFill/>
        </p:spPr>
        <p:txBody>
          <a:bodyPr wrap="square" rtlCol="0">
            <a:spAutoFit/>
          </a:bodyPr>
          <a:lstStyle/>
          <a:p>
            <a:r>
              <a:rPr lang="en-US" sz="1200" dirty="0" smtClean="0">
                <a:solidFill>
                  <a:srgbClr val="FF0000"/>
                </a:solidFill>
                <a:hlinkClick r:id="rId32"/>
              </a:rPr>
              <a:t>http://www.bis.doc.gov/news/2010/2010eecc_eo.pdf</a:t>
            </a:r>
            <a:endParaRPr lang="en-US" sz="1200" dirty="0" smtClean="0">
              <a:solidFill>
                <a:srgbClr val="FF0000"/>
              </a:solidFill>
            </a:endParaRPr>
          </a:p>
        </p:txBody>
      </p:sp>
      <p:sp>
        <p:nvSpPr>
          <p:cNvPr id="83" name="Slide Number Placeholder 3"/>
          <p:cNvSpPr txBox="1">
            <a:spLocks/>
          </p:cNvSpPr>
          <p:nvPr/>
        </p:nvSpPr>
        <p:spPr>
          <a:xfrm>
            <a:off x="65532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DD227F7-F2EB-4F9A-A3BB-D01890DABEE0}" type="slidenum">
              <a:rPr kumimoji="0" lang="en-US"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1295400"/>
            <a:ext cx="8058150" cy="3943350"/>
          </a:xfrm>
          <a:prstGeom prst="rect">
            <a:avLst/>
          </a:prstGeom>
          <a:noFill/>
          <a:ln w="9525">
            <a:noFill/>
            <a:miter lim="800000"/>
            <a:headEnd/>
            <a:tailEnd/>
          </a:ln>
        </p:spPr>
      </p:pic>
      <p:pic>
        <p:nvPicPr>
          <p:cNvPr id="4"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6553200" y="6356350"/>
            <a:ext cx="2133600" cy="365125"/>
          </a:xfrm>
        </p:spPr>
        <p:txBody>
          <a:bodyPr/>
          <a:lstStyle/>
          <a:p>
            <a:fld id="{1DD227F7-F2EB-4F9A-A3BB-D01890DABEE0}" type="slidenum">
              <a:rPr lang="en-US" altLang="en-US"/>
              <a:pPr/>
              <a:t>26</a:t>
            </a:fld>
            <a:endParaRPr lang="en-US" altLang="en-US" dirty="0"/>
          </a:p>
        </p:txBody>
      </p:sp>
      <p:sp>
        <p:nvSpPr>
          <p:cNvPr id="6" name="TextBox 5"/>
          <p:cNvSpPr txBox="1"/>
          <p:nvPr/>
        </p:nvSpPr>
        <p:spPr>
          <a:xfrm>
            <a:off x="685800" y="5562600"/>
            <a:ext cx="7924800" cy="923330"/>
          </a:xfrm>
          <a:prstGeom prst="rect">
            <a:avLst/>
          </a:prstGeom>
          <a:noFill/>
        </p:spPr>
        <p:txBody>
          <a:bodyPr wrap="square" rtlCol="0">
            <a:spAutoFit/>
          </a:bodyPr>
          <a:lstStyle/>
          <a:p>
            <a:r>
              <a:rPr lang="en-US" dirty="0" smtClean="0"/>
              <a:t>BAE Systems PLC Pleads Guilty and Ordered to Pay $400 Million Criminal Fine</a:t>
            </a:r>
          </a:p>
          <a:p>
            <a:r>
              <a:rPr lang="en-US" dirty="0" smtClean="0">
                <a:hlinkClick r:id="rId4"/>
              </a:rPr>
              <a:t>http://www.justice.gov/opa/pr/2010/March/10-crm-209.html</a:t>
            </a: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ITT – Night Vision Cat XII</a:t>
            </a:r>
            <a:endParaRPr lang="en-US" dirty="0"/>
          </a:p>
        </p:txBody>
      </p:sp>
      <p:pic>
        <p:nvPicPr>
          <p:cNvPr id="53252" name="Picture 4"/>
          <p:cNvPicPr>
            <a:picLocks noChangeAspect="1" noChangeArrowheads="1"/>
          </p:cNvPicPr>
          <p:nvPr/>
        </p:nvPicPr>
        <p:blipFill>
          <a:blip r:embed="rId2" cstate="print"/>
          <a:srcRect/>
          <a:stretch>
            <a:fillRect/>
          </a:stretch>
        </p:blipFill>
        <p:spPr bwMode="auto">
          <a:xfrm>
            <a:off x="304800" y="1066800"/>
            <a:ext cx="7696200" cy="3867056"/>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3478044" y="3429000"/>
            <a:ext cx="5192138"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ITT</a:t>
            </a:r>
            <a:endParaRPr lang="en-US" dirty="0"/>
          </a:p>
        </p:txBody>
      </p:sp>
      <p:pic>
        <p:nvPicPr>
          <p:cNvPr id="53253" name="Picture 5"/>
          <p:cNvPicPr>
            <a:picLocks noChangeAspect="1" noChangeArrowheads="1"/>
          </p:cNvPicPr>
          <p:nvPr/>
        </p:nvPicPr>
        <p:blipFill>
          <a:blip r:embed="rId2" cstate="print"/>
          <a:srcRect/>
          <a:stretch>
            <a:fillRect/>
          </a:stretch>
        </p:blipFill>
        <p:spPr bwMode="auto">
          <a:xfrm>
            <a:off x="152400" y="1447800"/>
            <a:ext cx="4038600" cy="4835920"/>
          </a:xfrm>
          <a:prstGeom prst="rect">
            <a:avLst/>
          </a:prstGeom>
          <a:noFill/>
          <a:ln w="9525">
            <a:solidFill>
              <a:schemeClr val="tx1"/>
            </a:solidFill>
            <a:miter lim="800000"/>
            <a:headEnd/>
            <a:tailEnd/>
          </a:ln>
        </p:spPr>
      </p:pic>
      <p:pic>
        <p:nvPicPr>
          <p:cNvPr id="53255" name="Picture 7"/>
          <p:cNvPicPr>
            <a:picLocks noChangeAspect="1" noChangeArrowheads="1"/>
          </p:cNvPicPr>
          <p:nvPr/>
        </p:nvPicPr>
        <p:blipFill>
          <a:blip r:embed="rId3" cstate="print"/>
          <a:srcRect/>
          <a:stretch>
            <a:fillRect/>
          </a:stretch>
        </p:blipFill>
        <p:spPr bwMode="auto">
          <a:xfrm>
            <a:off x="4343400" y="1143000"/>
            <a:ext cx="4572000" cy="2151529"/>
          </a:xfrm>
          <a:prstGeom prst="rect">
            <a:avLst/>
          </a:prstGeom>
          <a:noFill/>
          <a:ln w="9525">
            <a:solidFill>
              <a:schemeClr val="tx1"/>
            </a:solidFill>
            <a:miter lim="800000"/>
            <a:headEnd/>
            <a:tailEnd/>
          </a:ln>
        </p:spPr>
      </p:pic>
      <p:pic>
        <p:nvPicPr>
          <p:cNvPr id="53256" name="Picture 8"/>
          <p:cNvPicPr>
            <a:picLocks noChangeAspect="1" noChangeArrowheads="1"/>
          </p:cNvPicPr>
          <p:nvPr/>
        </p:nvPicPr>
        <p:blipFill>
          <a:blip r:embed="rId4" cstate="print"/>
          <a:srcRect/>
          <a:stretch>
            <a:fillRect/>
          </a:stretch>
        </p:blipFill>
        <p:spPr bwMode="auto">
          <a:xfrm>
            <a:off x="4419599" y="3581400"/>
            <a:ext cx="4516137" cy="2743200"/>
          </a:xfrm>
          <a:prstGeom prst="rect">
            <a:avLst/>
          </a:prstGeom>
          <a:noFill/>
          <a:ln w="9525">
            <a:solidFill>
              <a:schemeClr val="tx1"/>
            </a:solidFill>
            <a:miter lim="800000"/>
            <a:headEnd/>
            <a:tailEnd/>
          </a:ln>
        </p:spPr>
      </p:pic>
      <p:sp>
        <p:nvSpPr>
          <p:cNvPr id="12" name="Rounded Rectangle 11"/>
          <p:cNvSpPr/>
          <p:nvPr/>
        </p:nvSpPr>
        <p:spPr>
          <a:xfrm>
            <a:off x="4419600" y="5791200"/>
            <a:ext cx="44958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343400" y="2743200"/>
            <a:ext cx="45720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ITT – Thales/</a:t>
            </a:r>
            <a:r>
              <a:rPr lang="en-US" dirty="0" err="1" smtClean="0"/>
              <a:t>Qioptiq</a:t>
            </a:r>
            <a:r>
              <a:rPr lang="en-US" dirty="0" smtClean="0"/>
              <a:t> Link</a:t>
            </a:r>
            <a:endParaRPr lang="en-US" dirty="0"/>
          </a:p>
        </p:txBody>
      </p:sp>
      <p:pic>
        <p:nvPicPr>
          <p:cNvPr id="53251" name="Picture 3"/>
          <p:cNvPicPr>
            <a:picLocks noChangeAspect="1" noChangeArrowheads="1"/>
          </p:cNvPicPr>
          <p:nvPr/>
        </p:nvPicPr>
        <p:blipFill>
          <a:blip r:embed="rId2" cstate="print"/>
          <a:srcRect/>
          <a:stretch>
            <a:fillRect/>
          </a:stretch>
        </p:blipFill>
        <p:spPr bwMode="auto">
          <a:xfrm>
            <a:off x="228600" y="1524000"/>
            <a:ext cx="4419600" cy="4909931"/>
          </a:xfrm>
          <a:prstGeom prst="rect">
            <a:avLst/>
          </a:prstGeom>
          <a:noFill/>
          <a:ln w="9525">
            <a:solidFill>
              <a:schemeClr val="tx1"/>
            </a:solidFill>
            <a:miter lim="800000"/>
            <a:headEnd/>
            <a:tailEnd/>
          </a:ln>
        </p:spPr>
      </p:pic>
      <p:pic>
        <p:nvPicPr>
          <p:cNvPr id="57346" name="Picture 2"/>
          <p:cNvPicPr>
            <a:picLocks noChangeAspect="1" noChangeArrowheads="1"/>
          </p:cNvPicPr>
          <p:nvPr/>
        </p:nvPicPr>
        <p:blipFill>
          <a:blip r:embed="rId3" cstate="print"/>
          <a:srcRect/>
          <a:stretch>
            <a:fillRect/>
          </a:stretch>
        </p:blipFill>
        <p:spPr bwMode="auto">
          <a:xfrm>
            <a:off x="4876800" y="1524000"/>
            <a:ext cx="4087435" cy="4867275"/>
          </a:xfrm>
          <a:prstGeom prst="rect">
            <a:avLst/>
          </a:prstGeom>
          <a:noFill/>
          <a:ln w="9525">
            <a:solidFill>
              <a:schemeClr val="tx1"/>
            </a:solidFill>
            <a:miter lim="800000"/>
            <a:headEnd/>
            <a:tailEnd/>
          </a:ln>
        </p:spPr>
      </p:pic>
      <p:sp>
        <p:nvSpPr>
          <p:cNvPr id="7" name="Rounded Rectangle 6"/>
          <p:cNvSpPr/>
          <p:nvPr/>
        </p:nvSpPr>
        <p:spPr>
          <a:xfrm>
            <a:off x="4876800" y="4572000"/>
            <a:ext cx="41148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3886200"/>
            <a:ext cx="4419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1905000"/>
            <a:ext cx="4114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457200" y="1219200"/>
            <a:ext cx="8229600" cy="5257800"/>
          </a:xfrm>
        </p:spPr>
        <p:txBody>
          <a:bodyPr>
            <a:normAutofit fontScale="77500" lnSpcReduction="20000"/>
          </a:bodyPr>
          <a:lstStyle/>
          <a:p>
            <a:r>
              <a:rPr lang="en-US" dirty="0" smtClean="0"/>
              <a:t>ASA – Administrative Services Agreement</a:t>
            </a:r>
          </a:p>
          <a:p>
            <a:r>
              <a:rPr lang="en-US" dirty="0" err="1" smtClean="0"/>
              <a:t>BoD</a:t>
            </a:r>
            <a:r>
              <a:rPr lang="en-US" dirty="0" smtClean="0"/>
              <a:t> – Board of Directors</a:t>
            </a:r>
          </a:p>
          <a:p>
            <a:r>
              <a:rPr lang="en-US" dirty="0" smtClean="0"/>
              <a:t>BR – Board Resolution </a:t>
            </a:r>
          </a:p>
          <a:p>
            <a:r>
              <a:rPr lang="en-US" dirty="0" smtClean="0"/>
              <a:t>ECP – Electronic Communications Plan</a:t>
            </a:r>
          </a:p>
          <a:p>
            <a:r>
              <a:rPr lang="en-US" dirty="0" smtClean="0"/>
              <a:t>EECC – Export Enforcement Coordination Center</a:t>
            </a:r>
          </a:p>
          <a:p>
            <a:r>
              <a:rPr lang="en-US" dirty="0" smtClean="0"/>
              <a:t>FOCI – Foreign Owned, Controlled, or Influenced</a:t>
            </a:r>
          </a:p>
          <a:p>
            <a:r>
              <a:rPr lang="en-US" dirty="0" smtClean="0"/>
              <a:t>GSC – Government Security Committee</a:t>
            </a:r>
          </a:p>
          <a:p>
            <a:r>
              <a:rPr lang="en-US" dirty="0" smtClean="0"/>
              <a:t>PA – Proxy Agreement </a:t>
            </a:r>
          </a:p>
          <a:p>
            <a:r>
              <a:rPr lang="en-US" dirty="0" smtClean="0"/>
              <a:t>SCA – Security Control Agreement </a:t>
            </a:r>
          </a:p>
          <a:p>
            <a:r>
              <a:rPr lang="en-US" dirty="0" smtClean="0"/>
              <a:t>SSA – Special Security Agreement</a:t>
            </a:r>
          </a:p>
          <a:p>
            <a:r>
              <a:rPr lang="en-US" dirty="0" smtClean="0"/>
              <a:t>TAA – Technical Assistance Agreement </a:t>
            </a:r>
          </a:p>
          <a:p>
            <a:r>
              <a:rPr lang="en-US" dirty="0" smtClean="0"/>
              <a:t>TCP – Technology Control Plan</a:t>
            </a:r>
          </a:p>
          <a:p>
            <a:r>
              <a:rPr lang="en-US" dirty="0" smtClean="0"/>
              <a:t>VT – Voting Trust </a:t>
            </a:r>
          </a:p>
        </p:txBody>
      </p:sp>
      <p:pic>
        <p:nvPicPr>
          <p:cNvPr id="4"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sp>
        <p:nvSpPr>
          <p:cNvPr id="5" name="Slide Number Placeholder 5"/>
          <p:cNvSpPr>
            <a:spLocks noGrp="1"/>
          </p:cNvSpPr>
          <p:nvPr>
            <p:ph type="sldNum" sz="quarter" idx="12"/>
          </p:nvPr>
        </p:nvSpPr>
        <p:spPr>
          <a:xfrm>
            <a:off x="6553200" y="6356350"/>
            <a:ext cx="2133600" cy="365125"/>
          </a:xfrm>
        </p:spPr>
        <p:txBody>
          <a:bodyPr/>
          <a:lstStyle/>
          <a:p>
            <a:fld id="{B1D8DFBA-F357-4972-AEEC-BF7714A37634}"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Luxembourg FOCI Company</a:t>
            </a:r>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228600" y="1447800"/>
            <a:ext cx="3962400" cy="3667125"/>
          </a:xfrm>
          <a:prstGeom prst="rect">
            <a:avLst/>
          </a:prstGeom>
          <a:noFill/>
          <a:ln w="9525">
            <a:solidFill>
              <a:schemeClr val="tx1"/>
            </a:solidFill>
            <a:miter lim="800000"/>
            <a:headEnd/>
            <a:tailEnd/>
          </a:ln>
        </p:spPr>
      </p:pic>
      <p:sp>
        <p:nvSpPr>
          <p:cNvPr id="9" name="Rounded Rectangle 8"/>
          <p:cNvSpPr/>
          <p:nvPr/>
        </p:nvSpPr>
        <p:spPr>
          <a:xfrm>
            <a:off x="228600" y="2057400"/>
            <a:ext cx="39624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3" name="Picture 3"/>
          <p:cNvPicPr>
            <a:picLocks noChangeAspect="1" noChangeArrowheads="1"/>
          </p:cNvPicPr>
          <p:nvPr/>
        </p:nvPicPr>
        <p:blipFill>
          <a:blip r:embed="rId3" cstate="print"/>
          <a:srcRect/>
          <a:stretch>
            <a:fillRect/>
          </a:stretch>
        </p:blipFill>
        <p:spPr bwMode="auto">
          <a:xfrm>
            <a:off x="4495800" y="1524000"/>
            <a:ext cx="4286250" cy="5095875"/>
          </a:xfrm>
          <a:prstGeom prst="rect">
            <a:avLst/>
          </a:prstGeom>
          <a:noFill/>
          <a:ln w="9525">
            <a:solidFill>
              <a:schemeClr val="tx1"/>
            </a:solidFill>
            <a:miter lim="800000"/>
            <a:headEnd/>
            <a:tailEnd/>
          </a:ln>
        </p:spPr>
      </p:pic>
      <p:sp>
        <p:nvSpPr>
          <p:cNvPr id="11" name="Rounded Rectangle 10"/>
          <p:cNvSpPr/>
          <p:nvPr/>
        </p:nvSpPr>
        <p:spPr>
          <a:xfrm>
            <a:off x="4495800" y="3657600"/>
            <a:ext cx="4267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4" cstate="print"/>
          <a:srcRect/>
          <a:stretch>
            <a:fillRect/>
          </a:stretch>
        </p:blipFill>
        <p:spPr bwMode="auto">
          <a:xfrm>
            <a:off x="381000" y="1066800"/>
            <a:ext cx="4343400" cy="5572125"/>
          </a:xfrm>
          <a:prstGeom prst="rect">
            <a:avLst/>
          </a:prstGeom>
          <a:noFill/>
          <a:ln w="9525">
            <a:noFill/>
            <a:miter lim="800000"/>
            <a:headEnd/>
            <a:tailEnd/>
          </a:ln>
        </p:spPr>
      </p:pic>
      <p:pic>
        <p:nvPicPr>
          <p:cNvPr id="6" name="Picture 8"/>
          <p:cNvPicPr>
            <a:picLocks noChangeAspect="1" noChangeArrowheads="1"/>
          </p:cNvPicPr>
          <p:nvPr/>
        </p:nvPicPr>
        <p:blipFill>
          <a:blip r:embed="rId5" cstate="print"/>
          <a:srcRect/>
          <a:stretch>
            <a:fillRect/>
          </a:stretch>
        </p:blipFill>
        <p:spPr bwMode="auto">
          <a:xfrm>
            <a:off x="381000" y="228600"/>
            <a:ext cx="2705100" cy="457200"/>
          </a:xfrm>
          <a:prstGeom prst="rect">
            <a:avLst/>
          </a:prstGeom>
          <a:noFill/>
          <a:ln w="9525">
            <a:noFill/>
            <a:miter lim="800000"/>
            <a:headEnd/>
            <a:tailEnd/>
          </a:ln>
          <a:effectLst/>
        </p:spPr>
      </p:pic>
      <p:sp>
        <p:nvSpPr>
          <p:cNvPr id="7" name="Slide Number Placeholder 3"/>
          <p:cNvSpPr>
            <a:spLocks noGrp="1"/>
          </p:cNvSpPr>
          <p:nvPr>
            <p:ph type="sldNum" sz="quarter" idx="12"/>
          </p:nvPr>
        </p:nvSpPr>
        <p:spPr>
          <a:xfrm>
            <a:off x="6553200" y="6356350"/>
            <a:ext cx="2133600" cy="365125"/>
          </a:xfrm>
        </p:spPr>
        <p:txBody>
          <a:bodyPr/>
          <a:lstStyle/>
          <a:p>
            <a:fld id="{1DD227F7-F2EB-4F9A-A3BB-D01890DABEE0}" type="slidenum">
              <a:rPr lang="en-US" altLang="en-US"/>
              <a:pPr/>
              <a:t>31</a:t>
            </a:fld>
            <a:endParaRPr lang="en-US" altLang="en-US" dirty="0"/>
          </a:p>
        </p:txBody>
      </p:sp>
      <p:sp>
        <p:nvSpPr>
          <p:cNvPr id="11" name="Rounded Rectangle 10"/>
          <p:cNvSpPr/>
          <p:nvPr/>
        </p:nvSpPr>
        <p:spPr>
          <a:xfrm>
            <a:off x="304800" y="4267200"/>
            <a:ext cx="43434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4800" y="2971800"/>
            <a:ext cx="25908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Grp="1" noChangeAspect="1" noChangeArrowheads="1"/>
          </p:cNvPicPr>
          <p:nvPr>
            <p:ph idx="1"/>
          </p:nvPr>
        </p:nvPicPr>
        <p:blipFill>
          <a:blip r:embed="rId6" cstate="print"/>
          <a:srcRect/>
          <a:stretch>
            <a:fillRect/>
          </a:stretch>
        </p:blipFill>
        <p:spPr bwMode="auto">
          <a:xfrm>
            <a:off x="4800600" y="1143000"/>
            <a:ext cx="4010025" cy="2673350"/>
          </a:xfrm>
          <a:prstGeom prst="rect">
            <a:avLst/>
          </a:prstGeom>
          <a:noFill/>
          <a:ln w="9525">
            <a:solidFill>
              <a:schemeClr val="tx1"/>
            </a:solidFill>
            <a:miter lim="800000"/>
            <a:headEnd/>
            <a:tailEnd/>
          </a:ln>
        </p:spPr>
      </p:pic>
      <p:sp>
        <p:nvSpPr>
          <p:cNvPr id="14" name="Rounded Rectangle 13"/>
          <p:cNvSpPr/>
          <p:nvPr/>
        </p:nvSpPr>
        <p:spPr>
          <a:xfrm>
            <a:off x="4724400" y="2667000"/>
            <a:ext cx="41910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724400" y="1981200"/>
            <a:ext cx="1371600"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mc:AlternateContent xmlns:mc="http://schemas.openxmlformats.org/markup-compatibility/2006">
        <mc:Choice xmlns:v="urn:schemas-microsoft-com:vml" Requires="v">
          <p:control spid="55298" name="ShockwaveFlash1" r:id="rId2" imgW="3201840" imgH="2666880"/>
        </mc:Choice>
        <mc:Fallback>
          <p:control name="ShockwaveFlash1" r:id="rId2" imgW="3201840" imgH="2666880">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962400"/>
                  <a:ext cx="3201988" cy="2667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sp>
        <p:nvSpPr>
          <p:cNvPr id="4" name="Slide Number Placeholder 3"/>
          <p:cNvSpPr>
            <a:spLocks noGrp="1"/>
          </p:cNvSpPr>
          <p:nvPr>
            <p:ph type="sldNum" sz="quarter" idx="12"/>
          </p:nvPr>
        </p:nvSpPr>
        <p:spPr>
          <a:xfrm>
            <a:off x="6553200" y="6356350"/>
            <a:ext cx="2133600" cy="365125"/>
          </a:xfrm>
        </p:spPr>
        <p:txBody>
          <a:bodyPr/>
          <a:lstStyle/>
          <a:p>
            <a:fld id="{1DD227F7-F2EB-4F9A-A3BB-D01890DABEE0}" type="slidenum">
              <a:rPr lang="en-US" altLang="en-US"/>
              <a:pPr/>
              <a:t>32</a:t>
            </a:fld>
            <a:endParaRPr lang="en-US" altLang="en-US" dirty="0"/>
          </a:p>
        </p:txBody>
      </p:sp>
      <p:pic>
        <p:nvPicPr>
          <p:cNvPr id="58370" name="Picture 2"/>
          <p:cNvPicPr>
            <a:picLocks noChangeAspect="1" noChangeArrowheads="1"/>
          </p:cNvPicPr>
          <p:nvPr/>
        </p:nvPicPr>
        <p:blipFill>
          <a:blip r:embed="rId3" cstate="print"/>
          <a:srcRect/>
          <a:stretch>
            <a:fillRect/>
          </a:stretch>
        </p:blipFill>
        <p:spPr bwMode="auto">
          <a:xfrm>
            <a:off x="304800" y="1219200"/>
            <a:ext cx="4238625" cy="3705225"/>
          </a:xfrm>
          <a:prstGeom prst="rect">
            <a:avLst/>
          </a:prstGeom>
          <a:noFill/>
          <a:ln w="9525">
            <a:noFill/>
            <a:miter lim="800000"/>
            <a:headEnd/>
            <a:tailEnd/>
          </a:ln>
        </p:spPr>
      </p:pic>
      <p:pic>
        <p:nvPicPr>
          <p:cNvPr id="58371" name="Picture 3"/>
          <p:cNvPicPr>
            <a:picLocks noChangeAspect="1" noChangeArrowheads="1"/>
          </p:cNvPicPr>
          <p:nvPr/>
        </p:nvPicPr>
        <p:blipFill>
          <a:blip r:embed="rId4" cstate="print"/>
          <a:srcRect/>
          <a:stretch>
            <a:fillRect/>
          </a:stretch>
        </p:blipFill>
        <p:spPr bwMode="auto">
          <a:xfrm>
            <a:off x="304800" y="5410200"/>
            <a:ext cx="4229100" cy="1266825"/>
          </a:xfrm>
          <a:prstGeom prst="rect">
            <a:avLst/>
          </a:prstGeom>
          <a:noFill/>
          <a:ln w="9525">
            <a:noFill/>
            <a:miter lim="800000"/>
            <a:headEnd/>
            <a:tailEnd/>
          </a:ln>
        </p:spPr>
      </p:pic>
      <p:pic>
        <p:nvPicPr>
          <p:cNvPr id="58372" name="Picture 4"/>
          <p:cNvPicPr>
            <a:picLocks noChangeAspect="1" noChangeArrowheads="1"/>
          </p:cNvPicPr>
          <p:nvPr/>
        </p:nvPicPr>
        <p:blipFill>
          <a:blip r:embed="rId5" cstate="print"/>
          <a:srcRect/>
          <a:stretch>
            <a:fillRect/>
          </a:stretch>
        </p:blipFill>
        <p:spPr bwMode="auto">
          <a:xfrm>
            <a:off x="304800" y="4876800"/>
            <a:ext cx="3990975" cy="361950"/>
          </a:xfrm>
          <a:prstGeom prst="rect">
            <a:avLst/>
          </a:prstGeom>
          <a:noFill/>
          <a:ln w="9525">
            <a:noFill/>
            <a:miter lim="800000"/>
            <a:headEnd/>
            <a:tailEnd/>
          </a:ln>
        </p:spPr>
      </p:pic>
      <p:pic>
        <p:nvPicPr>
          <p:cNvPr id="58373" name="Picture 5"/>
          <p:cNvPicPr>
            <a:picLocks noChangeAspect="1" noChangeArrowheads="1"/>
          </p:cNvPicPr>
          <p:nvPr/>
        </p:nvPicPr>
        <p:blipFill>
          <a:blip r:embed="rId6" cstate="print"/>
          <a:srcRect/>
          <a:stretch>
            <a:fillRect/>
          </a:stretch>
        </p:blipFill>
        <p:spPr bwMode="auto">
          <a:xfrm>
            <a:off x="4648200" y="990600"/>
            <a:ext cx="4276725" cy="2257425"/>
          </a:xfrm>
          <a:prstGeom prst="rect">
            <a:avLst/>
          </a:prstGeom>
          <a:noFill/>
          <a:ln w="9525">
            <a:noFill/>
            <a:miter lim="800000"/>
            <a:headEnd/>
            <a:tailEnd/>
          </a:ln>
        </p:spPr>
      </p:pic>
      <p:pic>
        <p:nvPicPr>
          <p:cNvPr id="58374" name="Picture 6"/>
          <p:cNvPicPr>
            <a:picLocks noChangeAspect="1" noChangeArrowheads="1"/>
          </p:cNvPicPr>
          <p:nvPr/>
        </p:nvPicPr>
        <p:blipFill>
          <a:blip r:embed="rId7" cstate="print"/>
          <a:srcRect/>
          <a:stretch>
            <a:fillRect/>
          </a:stretch>
        </p:blipFill>
        <p:spPr bwMode="auto">
          <a:xfrm>
            <a:off x="4648200" y="3200400"/>
            <a:ext cx="4419600" cy="1866900"/>
          </a:xfrm>
          <a:prstGeom prst="rect">
            <a:avLst/>
          </a:prstGeom>
          <a:noFill/>
          <a:ln w="9525">
            <a:noFill/>
            <a:miter lim="800000"/>
            <a:headEnd/>
            <a:tailEnd/>
          </a:ln>
        </p:spPr>
      </p:pic>
      <p:sp>
        <p:nvSpPr>
          <p:cNvPr id="14" name="Rounded Rectangle 13"/>
          <p:cNvSpPr/>
          <p:nvPr/>
        </p:nvSpPr>
        <p:spPr>
          <a:xfrm>
            <a:off x="228600" y="1905000"/>
            <a:ext cx="4343400"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648200" y="1295400"/>
            <a:ext cx="4267200" cy="990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648200" y="2590800"/>
            <a:ext cx="4191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648200" y="3733800"/>
            <a:ext cx="4343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8600" y="5715000"/>
            <a:ext cx="4267200" cy="990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4876800"/>
            <a:ext cx="4267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3429000" y="5029200"/>
            <a:ext cx="3048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9600"/>
            <a:ext cx="8229600" cy="2011363"/>
          </a:xfrm>
        </p:spPr>
        <p:txBody>
          <a:bodyPr numCol="4">
            <a:normAutofit fontScale="77500" lnSpcReduction="20000"/>
          </a:bodyPr>
          <a:lstStyle/>
          <a:p>
            <a:r>
              <a:rPr lang="en-US" dirty="0" smtClean="0"/>
              <a:t>Singapore </a:t>
            </a:r>
          </a:p>
          <a:p>
            <a:r>
              <a:rPr lang="en-US" dirty="0" smtClean="0"/>
              <a:t>Israel</a:t>
            </a:r>
          </a:p>
          <a:p>
            <a:r>
              <a:rPr lang="en-US" dirty="0" smtClean="0">
                <a:solidFill>
                  <a:srgbClr val="FF0000"/>
                </a:solidFill>
              </a:rPr>
              <a:t>PRC</a:t>
            </a:r>
          </a:p>
          <a:p>
            <a:r>
              <a:rPr lang="en-US" dirty="0" smtClean="0"/>
              <a:t>Myanmar</a:t>
            </a:r>
          </a:p>
          <a:p>
            <a:r>
              <a:rPr lang="en-US" dirty="0" smtClean="0"/>
              <a:t>India</a:t>
            </a:r>
          </a:p>
          <a:p>
            <a:r>
              <a:rPr lang="en-US" dirty="0" smtClean="0"/>
              <a:t>Indonesia </a:t>
            </a:r>
          </a:p>
          <a:p>
            <a:r>
              <a:rPr lang="en-US" dirty="0" smtClean="0"/>
              <a:t>Germany</a:t>
            </a:r>
          </a:p>
          <a:p>
            <a:r>
              <a:rPr lang="en-US" dirty="0" smtClean="0"/>
              <a:t>Malaysia</a:t>
            </a:r>
          </a:p>
          <a:p>
            <a:r>
              <a:rPr lang="en-US" dirty="0" smtClean="0"/>
              <a:t>Egypt</a:t>
            </a:r>
          </a:p>
          <a:p>
            <a:r>
              <a:rPr lang="en-US" dirty="0" smtClean="0"/>
              <a:t>Pakistan</a:t>
            </a:r>
          </a:p>
          <a:p>
            <a:r>
              <a:rPr lang="en-US" dirty="0" smtClean="0">
                <a:solidFill>
                  <a:srgbClr val="FF0000"/>
                </a:solidFill>
              </a:rPr>
              <a:t>Cyprus</a:t>
            </a:r>
          </a:p>
          <a:p>
            <a:r>
              <a:rPr lang="en-US" dirty="0" smtClean="0"/>
              <a:t>France</a:t>
            </a:r>
          </a:p>
          <a:p>
            <a:r>
              <a:rPr lang="en-US" dirty="0" smtClean="0">
                <a:solidFill>
                  <a:srgbClr val="FF0000"/>
                </a:solidFill>
              </a:rPr>
              <a:t>Iran</a:t>
            </a:r>
          </a:p>
          <a:p>
            <a:r>
              <a:rPr lang="en-US" dirty="0" smtClean="0"/>
              <a:t>UK</a:t>
            </a:r>
          </a:p>
          <a:p>
            <a:r>
              <a:rPr lang="en-US" dirty="0" smtClean="0"/>
              <a:t>Hungary</a:t>
            </a:r>
          </a:p>
          <a:p>
            <a:r>
              <a:rPr lang="en-US" dirty="0" smtClean="0"/>
              <a:t>Russia</a:t>
            </a:r>
          </a:p>
          <a:p>
            <a:r>
              <a:rPr lang="en-US" dirty="0" smtClean="0"/>
              <a:t>Netherlands</a:t>
            </a:r>
          </a:p>
          <a:p>
            <a:r>
              <a:rPr lang="en-US" dirty="0" smtClean="0"/>
              <a:t>Switzerland</a:t>
            </a:r>
          </a:p>
          <a:p>
            <a:r>
              <a:rPr lang="en-US" dirty="0" smtClean="0"/>
              <a:t>Belgium</a:t>
            </a:r>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609600" y="1676400"/>
            <a:ext cx="4238625" cy="2409825"/>
          </a:xfrm>
          <a:prstGeom prst="rect">
            <a:avLst/>
          </a:prstGeom>
          <a:noFill/>
          <a:ln w="9525">
            <a:noFill/>
            <a:miter lim="800000"/>
            <a:headEnd/>
            <a:tailEnd/>
          </a:ln>
        </p:spPr>
      </p:pic>
      <p:sp>
        <p:nvSpPr>
          <p:cNvPr id="5" name="Rounded Rectangle 4"/>
          <p:cNvSpPr/>
          <p:nvPr/>
        </p:nvSpPr>
        <p:spPr>
          <a:xfrm>
            <a:off x="609600" y="1981200"/>
            <a:ext cx="39624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smtClean="0"/>
              <a:t>FAQ – Local Issues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International Visitors – what to do, TCP, license?</a:t>
            </a:r>
          </a:p>
          <a:p>
            <a:pPr lvl="1"/>
            <a:r>
              <a:rPr lang="en-US" dirty="0" smtClean="0"/>
              <a:t>Defense contractor business</a:t>
            </a:r>
          </a:p>
          <a:p>
            <a:pPr lvl="1"/>
            <a:r>
              <a:rPr lang="en-US" dirty="0" smtClean="0"/>
              <a:t>Foreign visitors on non-</a:t>
            </a:r>
            <a:r>
              <a:rPr lang="en-US" dirty="0" err="1" smtClean="0"/>
              <a:t>DoD</a:t>
            </a:r>
            <a:r>
              <a:rPr lang="en-US" dirty="0" smtClean="0"/>
              <a:t> commercial business</a:t>
            </a:r>
          </a:p>
          <a:p>
            <a:pPr lvl="1"/>
            <a:r>
              <a:rPr lang="en-US" dirty="0" smtClean="0"/>
              <a:t>Subcontractors</a:t>
            </a:r>
          </a:p>
          <a:p>
            <a:r>
              <a:rPr lang="en-US" dirty="0" smtClean="0"/>
              <a:t>US Citizen requirements for employees?</a:t>
            </a:r>
          </a:p>
          <a:p>
            <a:pPr lvl="1"/>
            <a:r>
              <a:rPr lang="en-US" dirty="0" smtClean="0"/>
              <a:t>Employees</a:t>
            </a:r>
          </a:p>
          <a:p>
            <a:pPr lvl="1"/>
            <a:r>
              <a:rPr lang="en-US" dirty="0" smtClean="0"/>
              <a:t>Interns/Temp Workers</a:t>
            </a:r>
          </a:p>
          <a:p>
            <a:pPr lvl="1"/>
            <a:r>
              <a:rPr lang="en-US" dirty="0" smtClean="0"/>
              <a:t>Cleaning Staff (afterhours?)</a:t>
            </a:r>
          </a:p>
          <a:p>
            <a:r>
              <a:rPr lang="en-US" dirty="0" smtClean="0"/>
              <a:t>Operational work issues:</a:t>
            </a:r>
          </a:p>
          <a:p>
            <a:pPr lvl="1"/>
            <a:r>
              <a:rPr lang="en-US" dirty="0" smtClean="0"/>
              <a:t>Outsourcing IT services/email to foreign-owned company – are you asking?</a:t>
            </a:r>
          </a:p>
          <a:p>
            <a:pPr lvl="1"/>
            <a:r>
              <a:rPr lang="en-US" dirty="0" smtClean="0"/>
              <a:t>Management buyoff</a:t>
            </a:r>
          </a:p>
        </p:txBody>
      </p:sp>
      <p:pic>
        <p:nvPicPr>
          <p:cNvPr id="4"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6553200" y="6356350"/>
            <a:ext cx="2133600" cy="365125"/>
          </a:xfrm>
        </p:spPr>
        <p:txBody>
          <a:bodyPr/>
          <a:lstStyle/>
          <a:p>
            <a:fld id="{1DD227F7-F2EB-4F9A-A3BB-D01890DABEE0}" type="slidenum">
              <a:rPr lang="en-US" altLang="en-US"/>
              <a:pPr/>
              <a:t>34</a:t>
            </a:fld>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Useful Information</a:t>
            </a:r>
            <a:endParaRPr lang="en-US" dirty="0"/>
          </a:p>
        </p:txBody>
      </p:sp>
      <p:sp>
        <p:nvSpPr>
          <p:cNvPr id="3" name="Content Placeholder 2"/>
          <p:cNvSpPr>
            <a:spLocks noGrp="1"/>
          </p:cNvSpPr>
          <p:nvPr>
            <p:ph idx="1"/>
          </p:nvPr>
        </p:nvSpPr>
        <p:spPr>
          <a:xfrm>
            <a:off x="457200" y="1600200"/>
            <a:ext cx="8382000" cy="4525963"/>
          </a:xfrm>
        </p:spPr>
        <p:txBody>
          <a:bodyPr>
            <a:normAutofit fontScale="85000" lnSpcReduction="10000"/>
          </a:bodyPr>
          <a:lstStyle/>
          <a:p>
            <a:r>
              <a:rPr lang="en-US" dirty="0" smtClean="0"/>
              <a:t>“Partnering for Compliance Conference” 23-25 Feb 2010, at UCF (enrollment limited):</a:t>
            </a:r>
          </a:p>
          <a:p>
            <a:pPr lvl="1"/>
            <a:r>
              <a:rPr lang="en-US" sz="2400" dirty="0" smtClean="0">
                <a:hlinkClick r:id="rId2"/>
              </a:rPr>
              <a:t>http://partneringforcompliance.org/index.html</a:t>
            </a:r>
            <a:endParaRPr lang="en-US" sz="2400" dirty="0" smtClean="0"/>
          </a:p>
          <a:p>
            <a:r>
              <a:rPr lang="en-US" dirty="0" smtClean="0"/>
              <a:t>Central Florida SSA Working Group – contact </a:t>
            </a:r>
            <a:r>
              <a:rPr lang="en-US" dirty="0" smtClean="0">
                <a:hlinkClick r:id="rId3"/>
              </a:rPr>
              <a:t>Howard.Rand@saabtraining.com</a:t>
            </a:r>
            <a:r>
              <a:rPr lang="en-US" dirty="0" smtClean="0"/>
              <a:t> or call 407-380-2425</a:t>
            </a:r>
          </a:p>
          <a:p>
            <a:r>
              <a:rPr lang="en-US" dirty="0" smtClean="0"/>
              <a:t>DSS FOCI Website (includes mitigation templates):</a:t>
            </a:r>
          </a:p>
          <a:p>
            <a:pPr lvl="1"/>
            <a:r>
              <a:rPr lang="en-US" sz="2400" dirty="0" smtClean="0">
                <a:hlinkClick r:id="rId4"/>
              </a:rPr>
              <a:t>http://www.dss.mil/isp/foci/foci_info.html</a:t>
            </a:r>
            <a:endParaRPr lang="en-US" sz="2400" dirty="0" smtClean="0"/>
          </a:p>
          <a:p>
            <a:r>
              <a:rPr lang="en-US" dirty="0" smtClean="0"/>
              <a:t>Other Templates (GSC info &amp; guidelines):</a:t>
            </a:r>
          </a:p>
          <a:p>
            <a:pPr lvl="1"/>
            <a:r>
              <a:rPr lang="en-US" sz="2400" dirty="0" smtClean="0">
                <a:hlinkClick r:id="rId5"/>
              </a:rPr>
              <a:t>http://nispom.us/modules/wfdownloads/viewcat.php?start=10&amp;cid=15</a:t>
            </a:r>
            <a:endParaRPr lang="en-US" sz="2400" dirty="0" smtClean="0"/>
          </a:p>
          <a:p>
            <a:r>
              <a:rPr lang="en-US" dirty="0" smtClean="0"/>
              <a:t>GAO Report on Oversight of FOCI Influence:</a:t>
            </a:r>
          </a:p>
          <a:p>
            <a:pPr lvl="1"/>
            <a:r>
              <a:rPr lang="en-US" sz="2400" dirty="0" smtClean="0">
                <a:hlinkClick r:id="rId6"/>
              </a:rPr>
              <a:t>http://www.gao.gov/products/GAO-05-681</a:t>
            </a:r>
            <a:endParaRPr lang="en-US" sz="2400" dirty="0" smtClean="0"/>
          </a:p>
          <a:p>
            <a:pPr lvl="1"/>
            <a:endParaRPr lang="en-US" dirty="0" smtClean="0"/>
          </a:p>
        </p:txBody>
      </p:sp>
      <p:pic>
        <p:nvPicPr>
          <p:cNvPr id="4" name="Picture 8"/>
          <p:cNvPicPr>
            <a:picLocks noChangeAspect="1" noChangeArrowheads="1"/>
          </p:cNvPicPr>
          <p:nvPr/>
        </p:nvPicPr>
        <p:blipFill>
          <a:blip r:embed="rId7" cstate="print"/>
          <a:srcRect/>
          <a:stretch>
            <a:fillRect/>
          </a:stretch>
        </p:blipFill>
        <p:spPr bwMode="auto">
          <a:xfrm>
            <a:off x="381000" y="228600"/>
            <a:ext cx="2705100" cy="457200"/>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6553200" y="6356350"/>
            <a:ext cx="2133600" cy="365125"/>
          </a:xfrm>
        </p:spPr>
        <p:txBody>
          <a:bodyPr/>
          <a:lstStyle/>
          <a:p>
            <a:fld id="{1DD227F7-F2EB-4F9A-A3BB-D01890DABEE0}" type="slidenum">
              <a:rPr lang="en-US" altLang="en-US"/>
              <a:pPr/>
              <a:t>35</a:t>
            </a:fld>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DD227F7-F2EB-4F9A-A3BB-D01890DABEE0}" type="slidenum">
              <a:rPr lang="en-US" altLang="en-US"/>
              <a:pPr/>
              <a:t>36</a:t>
            </a:fld>
            <a:endParaRPr lang="en-US" altLang="en-US" dirty="0"/>
          </a:p>
        </p:txBody>
      </p:sp>
      <p:sp>
        <p:nvSpPr>
          <p:cNvPr id="112645" name="Text Box 5"/>
          <p:cNvSpPr txBox="1">
            <a:spLocks noChangeArrowheads="1"/>
          </p:cNvSpPr>
          <p:nvPr/>
        </p:nvSpPr>
        <p:spPr bwMode="auto">
          <a:xfrm>
            <a:off x="2057400" y="852488"/>
            <a:ext cx="5257800" cy="769441"/>
          </a:xfrm>
          <a:prstGeom prst="rect">
            <a:avLst/>
          </a:prstGeom>
          <a:noFill/>
          <a:ln w="9525">
            <a:noFill/>
            <a:miter lim="800000"/>
            <a:headEnd/>
            <a:tailEnd/>
          </a:ln>
          <a:effectLst/>
        </p:spPr>
        <p:txBody>
          <a:bodyPr>
            <a:spAutoFit/>
          </a:bodyPr>
          <a:lstStyle/>
          <a:p>
            <a:pPr algn="ctr"/>
            <a:r>
              <a:rPr lang="en-US" sz="4400" dirty="0" smtClean="0"/>
              <a:t>Contact </a:t>
            </a:r>
            <a:r>
              <a:rPr lang="en-US" sz="4400" dirty="0"/>
              <a:t>Information</a:t>
            </a:r>
          </a:p>
        </p:txBody>
      </p:sp>
      <p:sp>
        <p:nvSpPr>
          <p:cNvPr id="112646" name="Line 6"/>
          <p:cNvSpPr>
            <a:spLocks noChangeShapeType="1"/>
          </p:cNvSpPr>
          <p:nvPr/>
        </p:nvSpPr>
        <p:spPr bwMode="auto">
          <a:xfrm>
            <a:off x="533400" y="1524000"/>
            <a:ext cx="8077200" cy="0"/>
          </a:xfrm>
          <a:prstGeom prst="line">
            <a:avLst/>
          </a:prstGeom>
          <a:noFill/>
          <a:ln w="19050">
            <a:solidFill>
              <a:schemeClr val="tx1"/>
            </a:solidFill>
            <a:round/>
            <a:headEnd/>
            <a:tailEnd/>
          </a:ln>
          <a:effectLst/>
        </p:spPr>
        <p:txBody>
          <a:bodyPr/>
          <a:lstStyle/>
          <a:p>
            <a:endParaRPr lang="en-US"/>
          </a:p>
        </p:txBody>
      </p:sp>
      <p:sp>
        <p:nvSpPr>
          <p:cNvPr id="112647" name="Text Box 7"/>
          <p:cNvSpPr txBox="1">
            <a:spLocks noChangeArrowheads="1"/>
          </p:cNvSpPr>
          <p:nvPr/>
        </p:nvSpPr>
        <p:spPr bwMode="auto">
          <a:xfrm>
            <a:off x="990600" y="2022475"/>
            <a:ext cx="6553200" cy="3754874"/>
          </a:xfrm>
          <a:prstGeom prst="rect">
            <a:avLst/>
          </a:prstGeom>
          <a:noFill/>
          <a:ln w="9525">
            <a:noFill/>
            <a:miter lim="800000"/>
            <a:headEnd/>
            <a:tailEnd/>
          </a:ln>
          <a:effectLst/>
        </p:spPr>
        <p:txBody>
          <a:bodyPr>
            <a:spAutoFit/>
          </a:bodyPr>
          <a:lstStyle/>
          <a:p>
            <a:pPr lvl="4"/>
            <a:r>
              <a:rPr lang="en-US" sz="2000" b="1" dirty="0" smtClean="0"/>
              <a:t>Mike Miller</a:t>
            </a:r>
            <a:r>
              <a:rPr lang="en-US" sz="2000" b="1" dirty="0"/>
              <a:t/>
            </a:r>
            <a:br>
              <a:rPr lang="en-US" sz="2000" b="1" dirty="0"/>
            </a:br>
            <a:r>
              <a:rPr lang="en-US" sz="2000" dirty="0" smtClean="0"/>
              <a:t>Assistant </a:t>
            </a:r>
            <a:r>
              <a:rPr lang="en-US" sz="2000" dirty="0"/>
              <a:t>Director </a:t>
            </a:r>
            <a:r>
              <a:rPr lang="en-US" sz="2000" dirty="0" smtClean="0"/>
              <a:t>for</a:t>
            </a:r>
            <a:r>
              <a:rPr lang="en-US" sz="2000" b="1" dirty="0" smtClean="0"/>
              <a:t> </a:t>
            </a:r>
            <a:r>
              <a:rPr lang="en-US" sz="2000" dirty="0" smtClean="0"/>
              <a:t>Export Controls</a:t>
            </a:r>
            <a:endParaRPr lang="en-US" sz="2000" dirty="0"/>
          </a:p>
          <a:p>
            <a:pPr lvl="4"/>
            <a:r>
              <a:rPr lang="en-US" sz="2000" dirty="0"/>
              <a:t>Office of Research &amp; </a:t>
            </a:r>
            <a:r>
              <a:rPr lang="en-US" sz="2000" dirty="0" smtClean="0"/>
              <a:t>Commercialization</a:t>
            </a:r>
          </a:p>
          <a:p>
            <a:pPr lvl="4"/>
            <a:r>
              <a:rPr lang="en-US" sz="2000" dirty="0" smtClean="0"/>
              <a:t>Office of Compliance</a:t>
            </a:r>
            <a:r>
              <a:rPr lang="en-US" sz="2000" dirty="0"/>
              <a:t/>
            </a:r>
            <a:br>
              <a:rPr lang="en-US" sz="2000" dirty="0"/>
            </a:br>
            <a:r>
              <a:rPr lang="en-US" sz="2000" dirty="0"/>
              <a:t>University of Central Florida</a:t>
            </a:r>
            <a:br>
              <a:rPr lang="en-US" sz="2000" dirty="0"/>
            </a:br>
            <a:r>
              <a:rPr lang="en-US" sz="2000" dirty="0"/>
              <a:t>University Tower/Research Park</a:t>
            </a:r>
            <a:br>
              <a:rPr lang="en-US" sz="2000" dirty="0"/>
            </a:br>
            <a:r>
              <a:rPr lang="en-US" sz="2000" dirty="0"/>
              <a:t>12201 Research Parkway, Suite 501 </a:t>
            </a:r>
            <a:br>
              <a:rPr lang="en-US" sz="2000" dirty="0"/>
            </a:br>
            <a:r>
              <a:rPr lang="en-US" sz="2000" dirty="0"/>
              <a:t>Orlando, FL 32826</a:t>
            </a:r>
            <a:br>
              <a:rPr lang="en-US" sz="2000" dirty="0"/>
            </a:br>
            <a:r>
              <a:rPr lang="en-US" sz="2000" dirty="0"/>
              <a:t>Phone 	(407) </a:t>
            </a:r>
            <a:r>
              <a:rPr lang="en-US" sz="2000" dirty="0" smtClean="0"/>
              <a:t>882-0660</a:t>
            </a:r>
            <a:endParaRPr lang="en-US" sz="2000" dirty="0"/>
          </a:p>
          <a:p>
            <a:pPr lvl="4"/>
            <a:r>
              <a:rPr lang="en-US" sz="2000" dirty="0"/>
              <a:t>Fax:     	(407) 823-3299 </a:t>
            </a:r>
            <a:r>
              <a:rPr lang="en-US" sz="2000" b="1" dirty="0"/>
              <a:t/>
            </a:r>
            <a:br>
              <a:rPr lang="en-US" sz="2000" b="1" dirty="0"/>
            </a:br>
            <a:r>
              <a:rPr lang="en-US" sz="2000" dirty="0"/>
              <a:t>Email:  </a:t>
            </a:r>
            <a:r>
              <a:rPr lang="en-US" sz="2000" u="sng" dirty="0" smtClean="0"/>
              <a:t>mjmiller@mail.ucf.edu</a:t>
            </a:r>
          </a:p>
          <a:p>
            <a:pPr lvl="4"/>
            <a:endParaRPr lang="en-US" dirty="0"/>
          </a:p>
        </p:txBody>
      </p:sp>
      <p:pic>
        <p:nvPicPr>
          <p:cNvPr id="112648"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DSS Stats</a:t>
            </a: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sz="2400" dirty="0" smtClean="0"/>
              <a:t>NISP</a:t>
            </a:r>
          </a:p>
          <a:p>
            <a:pPr lvl="1"/>
            <a:r>
              <a:rPr lang="en-US" sz="2000" dirty="0" smtClean="0"/>
              <a:t>Approx 9,000+ companies, 13,000+ facilities</a:t>
            </a:r>
          </a:p>
          <a:p>
            <a:pPr lvl="1"/>
            <a:r>
              <a:rPr lang="en-US" sz="2000" dirty="0" smtClean="0"/>
              <a:t>Approx 1M PCL’s</a:t>
            </a:r>
          </a:p>
          <a:p>
            <a:r>
              <a:rPr lang="en-US" sz="2400" dirty="0" smtClean="0"/>
              <a:t>IT Services</a:t>
            </a:r>
          </a:p>
          <a:p>
            <a:pPr lvl="1"/>
            <a:r>
              <a:rPr lang="en-US" sz="2000" dirty="0" smtClean="0"/>
              <a:t>Approx 100,000 ISFD worldwide users</a:t>
            </a:r>
          </a:p>
          <a:p>
            <a:r>
              <a:rPr lang="en-US" sz="2400" dirty="0" smtClean="0"/>
              <a:t>Counter Intelligence</a:t>
            </a:r>
          </a:p>
          <a:p>
            <a:pPr lvl="1"/>
            <a:r>
              <a:rPr lang="en-US" sz="2000" dirty="0" smtClean="0"/>
              <a:t>Approx 4,200 Suspicious Contact Reports FY09</a:t>
            </a:r>
          </a:p>
          <a:p>
            <a:pPr lvl="1"/>
            <a:r>
              <a:rPr lang="en-US" sz="2000" dirty="0" smtClean="0"/>
              <a:t>Approx 420 Intelligence Reports FY09</a:t>
            </a:r>
          </a:p>
          <a:p>
            <a:r>
              <a:rPr lang="en-US" sz="2400" dirty="0" smtClean="0"/>
              <a:t>Training</a:t>
            </a:r>
          </a:p>
          <a:p>
            <a:pPr lvl="1"/>
            <a:r>
              <a:rPr lang="en-US" sz="2000" dirty="0" smtClean="0"/>
              <a:t>Approx 65K Students FY09</a:t>
            </a:r>
          </a:p>
          <a:p>
            <a:pPr lvl="1"/>
            <a:r>
              <a:rPr lang="en-US" sz="2000" dirty="0" smtClean="0"/>
              <a:t>Approx 53 K Students FY08</a:t>
            </a:r>
          </a:p>
          <a:p>
            <a:r>
              <a:rPr lang="en-US" sz="2400" dirty="0" smtClean="0"/>
              <a:t>FOCI</a:t>
            </a:r>
          </a:p>
          <a:p>
            <a:pPr lvl="1"/>
            <a:r>
              <a:rPr lang="en-US" sz="2000" dirty="0" smtClean="0"/>
              <a:t>252 </a:t>
            </a:r>
            <a:r>
              <a:rPr lang="en-US" sz="2000" u="sng" dirty="0" smtClean="0"/>
              <a:t>FOCI Mitigation Agreements</a:t>
            </a:r>
          </a:p>
          <a:p>
            <a:pPr lvl="2"/>
            <a:r>
              <a:rPr lang="en-US" sz="2000" b="1" dirty="0" smtClean="0"/>
              <a:t>26 PA (11%)</a:t>
            </a:r>
          </a:p>
          <a:p>
            <a:pPr lvl="2"/>
            <a:r>
              <a:rPr lang="en-US" sz="2000" b="1" dirty="0" smtClean="0">
                <a:solidFill>
                  <a:srgbClr val="FF0000"/>
                </a:solidFill>
              </a:rPr>
              <a:t>98 SSA (42%)</a:t>
            </a:r>
          </a:p>
          <a:p>
            <a:pPr lvl="2"/>
            <a:r>
              <a:rPr lang="en-US" sz="2000" b="1" dirty="0" smtClean="0"/>
              <a:t>38 SCA (16%)</a:t>
            </a:r>
          </a:p>
          <a:p>
            <a:pPr lvl="2"/>
            <a:r>
              <a:rPr lang="en-US" sz="2000" b="1" dirty="0" smtClean="0"/>
              <a:t>73 BR (30%)</a:t>
            </a:r>
            <a:endParaRPr lang="en-US" sz="2000" u="sng" dirty="0" smtClean="0"/>
          </a:p>
          <a:p>
            <a:pPr lvl="1"/>
            <a:r>
              <a:rPr lang="en-US" sz="2000" dirty="0" smtClean="0"/>
              <a:t>675 Facilities (branches &amp; subsidiaries)</a:t>
            </a:r>
          </a:p>
          <a:p>
            <a:pPr lvl="1"/>
            <a:r>
              <a:rPr lang="en-US" sz="2000" dirty="0" smtClean="0"/>
              <a:t>65 different countries</a:t>
            </a:r>
          </a:p>
          <a:p>
            <a:pPr lvl="2"/>
            <a:endParaRPr lang="en-US" sz="2000" b="1" dirty="0" smtClean="0"/>
          </a:p>
          <a:p>
            <a:pPr lvl="2"/>
            <a:endParaRPr lang="en-US" dirty="0" smtClean="0"/>
          </a:p>
        </p:txBody>
      </p:sp>
      <p:pic>
        <p:nvPicPr>
          <p:cNvPr id="7" name="Picture 8"/>
          <p:cNvPicPr>
            <a:picLocks noChangeAspect="1" noChangeArrowheads="1"/>
          </p:cNvPicPr>
          <p:nvPr/>
        </p:nvPicPr>
        <p:blipFill>
          <a:blip r:embed="rId2" cstate="print"/>
          <a:srcRect/>
          <a:stretch>
            <a:fillRect/>
          </a:stretch>
        </p:blipFill>
        <p:spPr bwMode="auto">
          <a:xfrm>
            <a:off x="381000" y="228600"/>
            <a:ext cx="2705100" cy="457200"/>
          </a:xfrm>
          <a:prstGeom prst="rect">
            <a:avLst/>
          </a:prstGeom>
          <a:noFill/>
          <a:ln w="9525">
            <a:noFill/>
            <a:miter lim="800000"/>
            <a:headEnd/>
            <a:tailEnd/>
          </a:ln>
          <a:effectLst/>
        </p:spPr>
      </p:pic>
      <p:sp>
        <p:nvSpPr>
          <p:cNvPr id="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D8DFBA-F357-4972-AEEC-BF7714A3763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Right Brace 8"/>
          <p:cNvSpPr/>
          <p:nvPr/>
        </p:nvSpPr>
        <p:spPr>
          <a:xfrm>
            <a:off x="5257800" y="1219200"/>
            <a:ext cx="228600" cy="2819400"/>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562600" y="2438400"/>
            <a:ext cx="2819400" cy="646331"/>
          </a:xfrm>
          <a:prstGeom prst="rect">
            <a:avLst/>
          </a:prstGeom>
          <a:noFill/>
        </p:spPr>
        <p:txBody>
          <a:bodyPr wrap="square" rtlCol="0">
            <a:spAutoFit/>
          </a:bodyPr>
          <a:lstStyle/>
          <a:p>
            <a:r>
              <a:rPr lang="en-US" dirty="0" smtClean="0">
                <a:solidFill>
                  <a:srgbClr val="002060"/>
                </a:solidFill>
              </a:rPr>
              <a:t>DSS Activities involving all Cleared Contractors </a:t>
            </a:r>
            <a:endParaRPr lang="en-US" dirty="0">
              <a:solidFill>
                <a:srgbClr val="002060"/>
              </a:solidFill>
            </a:endParaRPr>
          </a:p>
        </p:txBody>
      </p:sp>
      <p:sp>
        <p:nvSpPr>
          <p:cNvPr id="11" name="Right Brace 10"/>
          <p:cNvSpPr/>
          <p:nvPr/>
        </p:nvSpPr>
        <p:spPr>
          <a:xfrm>
            <a:off x="5257800" y="4114800"/>
            <a:ext cx="228600" cy="2057400"/>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638800" y="4038600"/>
            <a:ext cx="3200400" cy="2031325"/>
          </a:xfrm>
          <a:prstGeom prst="rect">
            <a:avLst/>
          </a:prstGeom>
          <a:noFill/>
        </p:spPr>
        <p:txBody>
          <a:bodyPr wrap="square" rtlCol="0">
            <a:spAutoFit/>
          </a:bodyPr>
          <a:lstStyle/>
          <a:p>
            <a:r>
              <a:rPr lang="en-US" u="sng" dirty="0" smtClean="0">
                <a:solidFill>
                  <a:srgbClr val="002060"/>
                </a:solidFill>
              </a:rPr>
              <a:t>FOCI Specific Activities</a:t>
            </a:r>
          </a:p>
          <a:p>
            <a:r>
              <a:rPr lang="en-US" u="sng" dirty="0" smtClean="0">
                <a:solidFill>
                  <a:srgbClr val="002060"/>
                </a:solidFill>
              </a:rPr>
              <a:t>Mission:</a:t>
            </a:r>
            <a:r>
              <a:rPr lang="en-US" dirty="0" smtClean="0">
                <a:solidFill>
                  <a:srgbClr val="002060"/>
                </a:solidFill>
              </a:rPr>
              <a:t> “Assist with accessing the Foreign Ownership, Control, or Influence mitigation strategies presented for companies cleared under the FOCI mitigation instrument.” </a:t>
            </a:r>
            <a:endParaRPr lang="en-US" dirty="0">
              <a:solidFill>
                <a:srgbClr val="00206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t>Indicators of FOCI</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Generally outlined on the SF-328 </a:t>
            </a:r>
            <a:r>
              <a:rPr lang="en-US" sz="1200" dirty="0" smtClean="0">
                <a:hlinkClick r:id="rId2"/>
              </a:rPr>
              <a:t>http://www.dss.mil/isp/foci/documents/sf328.pdf</a:t>
            </a:r>
            <a:endParaRPr lang="en-US" sz="1200" dirty="0" smtClean="0"/>
          </a:p>
          <a:p>
            <a:r>
              <a:rPr lang="en-US" sz="2400" dirty="0" smtClean="0"/>
              <a:t>Foreign Ownership </a:t>
            </a:r>
            <a:r>
              <a:rPr lang="en-US" sz="2400" b="1" i="1" dirty="0" smtClean="0"/>
              <a:t>(Ownership) </a:t>
            </a:r>
            <a:r>
              <a:rPr lang="en-US" sz="2400" dirty="0" smtClean="0"/>
              <a:t>(1-302g5, 2-310)</a:t>
            </a:r>
            <a:endParaRPr lang="en-US" sz="2400" b="1" i="1" dirty="0" smtClean="0"/>
          </a:p>
          <a:p>
            <a:pPr lvl="1"/>
            <a:r>
              <a:rPr lang="en-US" sz="2000" dirty="0" smtClean="0"/>
              <a:t>Merger, acquisition, takeover</a:t>
            </a:r>
          </a:p>
          <a:p>
            <a:r>
              <a:rPr lang="en-US" sz="2400" dirty="0" smtClean="0"/>
              <a:t>Foreign Management </a:t>
            </a:r>
            <a:r>
              <a:rPr lang="en-US" sz="2400" b="1" i="1" dirty="0" smtClean="0"/>
              <a:t>(Control) </a:t>
            </a:r>
            <a:r>
              <a:rPr lang="en-US" sz="2400" dirty="0" smtClean="0"/>
              <a:t>(2-300)</a:t>
            </a:r>
          </a:p>
          <a:p>
            <a:pPr lvl="1"/>
            <a:r>
              <a:rPr lang="en-US" sz="2000" dirty="0" smtClean="0"/>
              <a:t>Company Management/</a:t>
            </a:r>
            <a:r>
              <a:rPr lang="en-US" sz="2000" dirty="0" err="1" smtClean="0"/>
              <a:t>BoD</a:t>
            </a:r>
            <a:endParaRPr lang="en-US" sz="2000" dirty="0" smtClean="0"/>
          </a:p>
          <a:p>
            <a:pPr lvl="1"/>
            <a:r>
              <a:rPr lang="en-US" sz="2000" dirty="0" smtClean="0"/>
              <a:t>Classified Contract Management </a:t>
            </a:r>
            <a:r>
              <a:rPr lang="en-US" sz="2000" u="sng" dirty="0" smtClean="0"/>
              <a:t>(extreme CLM)</a:t>
            </a:r>
          </a:p>
          <a:p>
            <a:r>
              <a:rPr lang="en-US" sz="2400" dirty="0" smtClean="0"/>
              <a:t>Foreign Investment </a:t>
            </a:r>
            <a:r>
              <a:rPr lang="en-US" sz="2400" b="1" i="1" dirty="0" smtClean="0"/>
              <a:t>(Influence) </a:t>
            </a:r>
            <a:r>
              <a:rPr lang="en-US" sz="2400" dirty="0" smtClean="0"/>
              <a:t>(1-302g5, ISL 2009-03)</a:t>
            </a:r>
            <a:endParaRPr lang="en-US" sz="2400" b="1" i="1" dirty="0" smtClean="0"/>
          </a:p>
          <a:p>
            <a:pPr lvl="1"/>
            <a:r>
              <a:rPr lang="en-US" sz="2000" dirty="0" smtClean="0"/>
              <a:t>Stockholders</a:t>
            </a:r>
          </a:p>
          <a:p>
            <a:pPr lvl="1"/>
            <a:r>
              <a:rPr lang="en-US" sz="2000" dirty="0" smtClean="0"/>
              <a:t>Anyone who can influence the election, appointment or tenure of </a:t>
            </a:r>
            <a:r>
              <a:rPr lang="en-US" sz="2000" dirty="0" err="1" smtClean="0"/>
              <a:t>BoD</a:t>
            </a:r>
            <a:endParaRPr lang="en-US" sz="2000" dirty="0" smtClean="0"/>
          </a:p>
          <a:p>
            <a:r>
              <a:rPr lang="en-US" sz="2400" dirty="0" smtClean="0"/>
              <a:t>Foreign debt, agreements with governments, etc. </a:t>
            </a:r>
            <a:r>
              <a:rPr lang="en-US" sz="2400" b="1" i="1" dirty="0" smtClean="0"/>
              <a:t>(Influence)</a:t>
            </a:r>
          </a:p>
          <a:p>
            <a:r>
              <a:rPr lang="en-US" sz="2400" dirty="0" smtClean="0"/>
              <a:t>Foreign National Employees/visitors</a:t>
            </a:r>
          </a:p>
          <a:p>
            <a:pPr lvl="1"/>
            <a:r>
              <a:rPr lang="en-US" sz="2000" dirty="0" smtClean="0"/>
              <a:t>Foreign employees of parent stationed at US company</a:t>
            </a:r>
          </a:p>
          <a:p>
            <a:pPr lvl="1"/>
            <a:r>
              <a:rPr lang="en-US" sz="2000" dirty="0" smtClean="0"/>
              <a:t>Foreign Nationals hired-on by US company</a:t>
            </a:r>
          </a:p>
          <a:p>
            <a:pPr lvl="1"/>
            <a:r>
              <a:rPr lang="en-US" sz="2000" dirty="0" smtClean="0"/>
              <a:t>Foreign subcontractors working overseas at parent</a:t>
            </a:r>
          </a:p>
          <a:p>
            <a:pPr lvl="1"/>
            <a:r>
              <a:rPr lang="en-US" sz="2000" dirty="0" smtClean="0"/>
              <a:t>Unlicensed Foreign Nationals working on </a:t>
            </a:r>
            <a:r>
              <a:rPr lang="en-US" sz="2000" u="sng" dirty="0" smtClean="0"/>
              <a:t>unclassified </a:t>
            </a:r>
            <a:r>
              <a:rPr lang="en-US" sz="2000" dirty="0" smtClean="0"/>
              <a:t>defense projects</a:t>
            </a:r>
          </a:p>
          <a:p>
            <a:pPr lvl="1"/>
            <a:endParaRPr lang="en-US" sz="2000" dirty="0" smtClean="0"/>
          </a:p>
          <a:p>
            <a:endParaRPr lang="en-US" sz="2000" dirty="0" smtClean="0"/>
          </a:p>
          <a:p>
            <a:pPr lvl="2"/>
            <a:endParaRPr lang="en-US" dirty="0" smtClean="0"/>
          </a:p>
        </p:txBody>
      </p:sp>
      <p:pic>
        <p:nvPicPr>
          <p:cNvPr id="7"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
        <p:nvSpPr>
          <p:cNvPr id="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D8DFBA-F357-4972-AEEC-BF7714A3763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D8DFBA-F357-4972-AEEC-BF7714A37634}" type="slidenum">
              <a:rPr lang="en-US"/>
              <a:pPr/>
              <a:t>6</a:t>
            </a:fld>
            <a:endParaRPr lang="en-US" dirty="0"/>
          </a:p>
        </p:txBody>
      </p:sp>
      <p:sp>
        <p:nvSpPr>
          <p:cNvPr id="851970" name="Rectangle 2"/>
          <p:cNvSpPr>
            <a:spLocks noGrp="1" noChangeArrowheads="1"/>
          </p:cNvSpPr>
          <p:nvPr>
            <p:ph type="title"/>
          </p:nvPr>
        </p:nvSpPr>
        <p:spPr>
          <a:xfrm>
            <a:off x="457200" y="685800"/>
            <a:ext cx="8229600" cy="715962"/>
          </a:xfrm>
        </p:spPr>
        <p:txBody>
          <a:bodyPr>
            <a:normAutofit fontScale="90000"/>
          </a:bodyPr>
          <a:lstStyle/>
          <a:p>
            <a:r>
              <a:rPr lang="en-US" dirty="0" smtClean="0"/>
              <a:t>FOCI Mitigation Agreements</a:t>
            </a:r>
            <a:endParaRPr lang="en-US" dirty="0"/>
          </a:p>
        </p:txBody>
      </p:sp>
      <p:sp>
        <p:nvSpPr>
          <p:cNvPr id="851971" name="Rectangle 3"/>
          <p:cNvSpPr>
            <a:spLocks noGrp="1" noChangeArrowheads="1"/>
          </p:cNvSpPr>
          <p:nvPr>
            <p:ph type="body" idx="1"/>
          </p:nvPr>
        </p:nvSpPr>
        <p:spPr>
          <a:xfrm>
            <a:off x="457200" y="1447800"/>
            <a:ext cx="8229600" cy="4864100"/>
          </a:xfrm>
        </p:spPr>
        <p:txBody>
          <a:bodyPr>
            <a:normAutofit/>
          </a:bodyPr>
          <a:lstStyle/>
          <a:p>
            <a:pPr>
              <a:lnSpc>
                <a:spcPct val="80000"/>
              </a:lnSpc>
            </a:pPr>
            <a:r>
              <a:rPr lang="en-US" sz="1800" dirty="0" smtClean="0"/>
              <a:t>NISP Requirements:</a:t>
            </a:r>
          </a:p>
          <a:p>
            <a:pPr lvl="1">
              <a:lnSpc>
                <a:spcPct val="80000"/>
              </a:lnSpc>
            </a:pPr>
            <a:r>
              <a:rPr lang="en-US" sz="1400" dirty="0" smtClean="0"/>
              <a:t>FOCI companies enact additional protective measures before being allowed to work on a US classified program (2-300, 2-303).</a:t>
            </a:r>
          </a:p>
          <a:p>
            <a:r>
              <a:rPr lang="en-US" sz="1800" dirty="0" smtClean="0"/>
              <a:t>Protective measure is implemented in the form of a Mitigation Agreement.</a:t>
            </a:r>
          </a:p>
          <a:p>
            <a:pPr lvl="1"/>
            <a:r>
              <a:rPr lang="en-US" sz="1400" dirty="0" smtClean="0"/>
              <a:t>Depends principally on (1) extent of foreign control (2) sensitivity of the information</a:t>
            </a:r>
          </a:p>
          <a:p>
            <a:r>
              <a:rPr lang="en-US" sz="1800" dirty="0" smtClean="0"/>
              <a:t>Type of agreement is dependant on SF-328</a:t>
            </a:r>
          </a:p>
          <a:p>
            <a:pPr lvl="1"/>
            <a:r>
              <a:rPr lang="en-US" sz="1400" b="1" dirty="0" smtClean="0"/>
              <a:t>Board Resolution (BR) </a:t>
            </a:r>
          </a:p>
          <a:p>
            <a:pPr lvl="2"/>
            <a:r>
              <a:rPr lang="en-US" sz="1400" dirty="0" smtClean="0"/>
              <a:t>Foreign Interest has </a:t>
            </a:r>
            <a:r>
              <a:rPr lang="en-US" sz="1400" b="1" i="1" dirty="0" smtClean="0"/>
              <a:t>minority</a:t>
            </a:r>
            <a:r>
              <a:rPr lang="en-US" sz="1400" dirty="0" smtClean="0"/>
              <a:t> ownership </a:t>
            </a:r>
            <a:r>
              <a:rPr lang="en-US" sz="1400" b="1" i="1" dirty="0" smtClean="0"/>
              <a:t>insufficient</a:t>
            </a:r>
            <a:r>
              <a:rPr lang="en-US" sz="1400" dirty="0" smtClean="0"/>
              <a:t> to elect board members</a:t>
            </a:r>
          </a:p>
          <a:p>
            <a:pPr lvl="1"/>
            <a:r>
              <a:rPr lang="en-US" sz="1400" b="1" dirty="0" smtClean="0"/>
              <a:t>Security Control Agreement (SCA)</a:t>
            </a:r>
          </a:p>
          <a:p>
            <a:pPr lvl="2"/>
            <a:r>
              <a:rPr lang="en-US" sz="1400" dirty="0" smtClean="0"/>
              <a:t>Foreign Interest has </a:t>
            </a:r>
            <a:r>
              <a:rPr lang="en-US" sz="1400" b="1" i="1" dirty="0" smtClean="0"/>
              <a:t>minority</a:t>
            </a:r>
            <a:r>
              <a:rPr lang="en-US" sz="1400" dirty="0" smtClean="0"/>
              <a:t> ownership </a:t>
            </a:r>
            <a:r>
              <a:rPr lang="en-US" sz="1400" b="1" i="1" dirty="0" smtClean="0"/>
              <a:t>sufficient</a:t>
            </a:r>
            <a:r>
              <a:rPr lang="en-US" sz="1400" dirty="0" smtClean="0"/>
              <a:t> to elect board members</a:t>
            </a:r>
          </a:p>
          <a:p>
            <a:pPr lvl="1"/>
            <a:r>
              <a:rPr lang="en-US" sz="1400" b="1" dirty="0" smtClean="0"/>
              <a:t>Special Security Agreement (SSA)</a:t>
            </a:r>
          </a:p>
          <a:p>
            <a:pPr lvl="2"/>
            <a:r>
              <a:rPr lang="en-US" sz="1400" dirty="0" smtClean="0"/>
              <a:t>Foreign Interest has </a:t>
            </a:r>
            <a:r>
              <a:rPr lang="en-US" sz="1400" b="1" i="1" dirty="0" smtClean="0"/>
              <a:t>majority</a:t>
            </a:r>
            <a:r>
              <a:rPr lang="en-US" sz="1400" dirty="0" smtClean="0"/>
              <a:t> ownership and </a:t>
            </a:r>
            <a:r>
              <a:rPr lang="en-US" sz="1400" b="1" i="1" dirty="0" smtClean="0"/>
              <a:t>effectively </a:t>
            </a:r>
            <a:r>
              <a:rPr lang="en-US" sz="1400" dirty="0" smtClean="0"/>
              <a:t>controls company</a:t>
            </a:r>
          </a:p>
          <a:p>
            <a:pPr lvl="1"/>
            <a:r>
              <a:rPr lang="en-US" sz="1400" b="1" dirty="0" smtClean="0"/>
              <a:t>Proxy Agreement (PA)</a:t>
            </a:r>
          </a:p>
          <a:p>
            <a:pPr lvl="2"/>
            <a:r>
              <a:rPr lang="en-US" sz="1400" dirty="0" smtClean="0"/>
              <a:t>Company has stock/loans/debt to foreign interest , but retains legal title while transferring voting rights to U.S. proxy</a:t>
            </a:r>
          </a:p>
          <a:p>
            <a:pPr lvl="1"/>
            <a:r>
              <a:rPr lang="en-US" sz="1400" b="1" dirty="0" smtClean="0"/>
              <a:t>Voting Trust (VT) </a:t>
            </a:r>
          </a:p>
          <a:p>
            <a:pPr lvl="2"/>
            <a:r>
              <a:rPr lang="en-US" sz="1400" dirty="0" smtClean="0"/>
              <a:t>Foreign interest transfers legal title to U.S. citizen trustees</a:t>
            </a:r>
            <a:endParaRPr lang="en-US" sz="1400" dirty="0"/>
          </a:p>
        </p:txBody>
      </p:sp>
      <p:pic>
        <p:nvPicPr>
          <p:cNvPr id="6" name="Picture 8"/>
          <p:cNvPicPr>
            <a:picLocks noChangeAspect="1" noChangeArrowheads="1"/>
          </p:cNvPicPr>
          <p:nvPr/>
        </p:nvPicPr>
        <p:blipFill>
          <a:blip r:embed="rId3" cstate="print"/>
          <a:srcRect/>
          <a:stretch>
            <a:fillRect/>
          </a:stretch>
        </p:blipFill>
        <p:spPr bwMode="auto">
          <a:xfrm>
            <a:off x="381000" y="228600"/>
            <a:ext cx="2705100" cy="457200"/>
          </a:xfrm>
          <a:prstGeom prst="rect">
            <a:avLst/>
          </a:prstGeom>
          <a:noFill/>
          <a:ln w="9525">
            <a:noFill/>
            <a:miter lim="800000"/>
            <a:headEnd/>
            <a:tailEnd/>
          </a:ln>
          <a:effectLst/>
        </p:spPr>
      </p:pic>
      <p:sp>
        <p:nvSpPr>
          <p:cNvPr id="7" name="Oval 6"/>
          <p:cNvSpPr/>
          <p:nvPr/>
        </p:nvSpPr>
        <p:spPr>
          <a:xfrm>
            <a:off x="914400" y="4038600"/>
            <a:ext cx="3200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5334000" y="4114800"/>
            <a:ext cx="3411279" cy="2169911"/>
          </a:xfrm>
          <a:prstGeom prst="rect">
            <a:avLst/>
          </a:prstGeom>
          <a:noFill/>
          <a:ln w="9525">
            <a:noFill/>
            <a:miter lim="800000"/>
            <a:headEnd/>
            <a:tailEnd/>
          </a:ln>
          <a:effectLst/>
        </p:spPr>
      </p:pic>
      <p:sp>
        <p:nvSpPr>
          <p:cNvPr id="2" name="Title 1"/>
          <p:cNvSpPr>
            <a:spLocks noGrp="1"/>
          </p:cNvSpPr>
          <p:nvPr>
            <p:ph type="title"/>
          </p:nvPr>
        </p:nvSpPr>
        <p:spPr>
          <a:xfrm>
            <a:off x="457200" y="533400"/>
            <a:ext cx="8229600" cy="1143000"/>
          </a:xfrm>
        </p:spPr>
        <p:txBody>
          <a:bodyPr/>
          <a:lstStyle/>
          <a:p>
            <a:r>
              <a:rPr lang="en-US" dirty="0" smtClean="0"/>
              <a:t>Why the U.S. Allows FOCI</a:t>
            </a:r>
            <a:endParaRPr lang="en-US" dirty="0"/>
          </a:p>
        </p:txBody>
      </p:sp>
      <p:sp>
        <p:nvSpPr>
          <p:cNvPr id="3" name="Content Placeholder 2"/>
          <p:cNvSpPr>
            <a:spLocks noGrp="1"/>
          </p:cNvSpPr>
          <p:nvPr>
            <p:ph idx="1"/>
          </p:nvPr>
        </p:nvSpPr>
        <p:spPr>
          <a:xfrm>
            <a:off x="609600" y="1371600"/>
            <a:ext cx="8229600" cy="4525963"/>
          </a:xfrm>
        </p:spPr>
        <p:txBody>
          <a:bodyPr>
            <a:normAutofit fontScale="92500" lnSpcReduction="20000"/>
          </a:bodyPr>
          <a:lstStyle/>
          <a:p>
            <a:r>
              <a:rPr lang="en-US" sz="2400" dirty="0" err="1" smtClean="0"/>
              <a:t>DoD</a:t>
            </a:r>
            <a:r>
              <a:rPr lang="en-US" sz="2400" dirty="0" smtClean="0"/>
              <a:t> recognizes the technical contributions made by foreign companies, with consideration of:</a:t>
            </a:r>
          </a:p>
          <a:p>
            <a:pPr lvl="1"/>
            <a:r>
              <a:rPr lang="en-US" sz="2000" dirty="0" smtClean="0"/>
              <a:t>Espionage against U.S. targets</a:t>
            </a:r>
          </a:p>
          <a:p>
            <a:pPr lvl="1"/>
            <a:r>
              <a:rPr lang="en-US" sz="2000" dirty="0" smtClean="0"/>
              <a:t>Unauthorized technology transfer (export controls)</a:t>
            </a:r>
          </a:p>
          <a:p>
            <a:pPr lvl="1"/>
            <a:r>
              <a:rPr lang="en-US" sz="2000" dirty="0" smtClean="0"/>
              <a:t>Compliance with U.S. laws &amp; regulations</a:t>
            </a:r>
          </a:p>
          <a:p>
            <a:pPr lvl="1"/>
            <a:r>
              <a:rPr lang="en-US" sz="2000" dirty="0" smtClean="0"/>
              <a:t>Type &amp; nature of technology / tech data</a:t>
            </a:r>
          </a:p>
          <a:p>
            <a:pPr lvl="1"/>
            <a:r>
              <a:rPr lang="en-US" sz="2000" dirty="0" smtClean="0"/>
              <a:t>Source, nature, &amp; extent of FOCI</a:t>
            </a:r>
          </a:p>
          <a:p>
            <a:pPr lvl="1"/>
            <a:r>
              <a:rPr lang="en-US" sz="2000" dirty="0" smtClean="0"/>
              <a:t>Bilateral/multilateral agreements w/ other nations</a:t>
            </a:r>
          </a:p>
          <a:p>
            <a:pPr lvl="1"/>
            <a:r>
              <a:rPr lang="en-US" sz="2000" dirty="0" smtClean="0"/>
              <a:t>Foreign government ownership or control</a:t>
            </a:r>
          </a:p>
          <a:p>
            <a:pPr lvl="1"/>
            <a:r>
              <a:rPr lang="en-US" sz="2000" dirty="0" smtClean="0"/>
              <a:t>Other factors indicative of influence to business operations</a:t>
            </a:r>
          </a:p>
          <a:p>
            <a:r>
              <a:rPr lang="en-US" sz="2400" dirty="0" smtClean="0"/>
              <a:t>Advantages of Mitigation Agreement</a:t>
            </a:r>
          </a:p>
          <a:p>
            <a:pPr lvl="1"/>
            <a:r>
              <a:rPr lang="en-US" sz="2000" dirty="0" smtClean="0"/>
              <a:t>Ability to work on otherwise restricted programs.</a:t>
            </a:r>
          </a:p>
          <a:p>
            <a:pPr lvl="1"/>
            <a:r>
              <a:rPr lang="en-US" sz="2000" dirty="0" smtClean="0"/>
              <a:t>Reputation advantages</a:t>
            </a:r>
          </a:p>
          <a:p>
            <a:pPr lvl="1"/>
            <a:r>
              <a:rPr lang="en-US" sz="2000" dirty="0" smtClean="0"/>
              <a:t>Technology Transfer</a:t>
            </a:r>
          </a:p>
          <a:p>
            <a:pPr lvl="1"/>
            <a:r>
              <a:rPr lang="en-US" sz="2000" dirty="0" smtClean="0"/>
              <a:t>U.S. accounts for 40% of global arms spending</a:t>
            </a:r>
          </a:p>
          <a:p>
            <a:pPr lvl="2"/>
            <a:endParaRPr lang="en-US" dirty="0" smtClean="0"/>
          </a:p>
        </p:txBody>
      </p:sp>
      <p:pic>
        <p:nvPicPr>
          <p:cNvPr id="7" name="Picture 8"/>
          <p:cNvPicPr>
            <a:picLocks noChangeAspect="1" noChangeArrowheads="1"/>
          </p:cNvPicPr>
          <p:nvPr/>
        </p:nvPicPr>
        <p:blipFill>
          <a:blip r:embed="rId4" cstate="print"/>
          <a:srcRect/>
          <a:stretch>
            <a:fillRect/>
          </a:stretch>
        </p:blipFill>
        <p:spPr bwMode="auto">
          <a:xfrm>
            <a:off x="381000" y="228600"/>
            <a:ext cx="2705100" cy="457200"/>
          </a:xfrm>
          <a:prstGeom prst="rect">
            <a:avLst/>
          </a:prstGeom>
          <a:noFill/>
          <a:ln w="9525">
            <a:noFill/>
            <a:miter lim="800000"/>
            <a:headEnd/>
            <a:tailEnd/>
          </a:ln>
          <a:effectLst/>
        </p:spPr>
      </p:pic>
      <p:sp>
        <p:nvSpPr>
          <p:cNvPr id="8"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D8DFBA-F357-4972-AEEC-BF7714A3763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E6E4577-005B-44C5-84E4-F49CB843E6AE}" type="slidenum">
              <a:rPr lang="en-US"/>
              <a:pPr/>
              <a:t>8</a:t>
            </a:fld>
            <a:endParaRPr lang="en-US"/>
          </a:p>
        </p:txBody>
      </p:sp>
      <p:sp>
        <p:nvSpPr>
          <p:cNvPr id="849922" name="Rectangle 2"/>
          <p:cNvSpPr>
            <a:spLocks noGrp="1" noChangeArrowheads="1"/>
          </p:cNvSpPr>
          <p:nvPr>
            <p:ph type="title"/>
          </p:nvPr>
        </p:nvSpPr>
        <p:spPr>
          <a:xfrm>
            <a:off x="685800" y="685800"/>
            <a:ext cx="8077200" cy="827088"/>
          </a:xfrm>
        </p:spPr>
        <p:txBody>
          <a:bodyPr/>
          <a:lstStyle/>
          <a:p>
            <a:r>
              <a:rPr lang="en-US" dirty="0" smtClean="0"/>
              <a:t>FOCI Mitigation Process</a:t>
            </a:r>
            <a:endParaRPr lang="en-US" dirty="0"/>
          </a:p>
        </p:txBody>
      </p:sp>
      <p:sp>
        <p:nvSpPr>
          <p:cNvPr id="849923" name="Rectangle 3"/>
          <p:cNvSpPr>
            <a:spLocks noGrp="1" noChangeArrowheads="1"/>
          </p:cNvSpPr>
          <p:nvPr>
            <p:ph type="body" idx="1"/>
          </p:nvPr>
        </p:nvSpPr>
        <p:spPr/>
        <p:txBody>
          <a:bodyPr/>
          <a:lstStyle/>
          <a:p>
            <a:pPr lvl="2">
              <a:lnSpc>
                <a:spcPct val="80000"/>
              </a:lnSpc>
            </a:pPr>
            <a:endParaRPr lang="en-US" sz="1200" dirty="0"/>
          </a:p>
          <a:p>
            <a:pPr>
              <a:lnSpc>
                <a:spcPct val="80000"/>
              </a:lnSpc>
            </a:pPr>
            <a:endParaRPr lang="en-US" sz="1600" dirty="0"/>
          </a:p>
        </p:txBody>
      </p:sp>
      <p:pic>
        <p:nvPicPr>
          <p:cNvPr id="849924" name="Picture 4"/>
          <p:cNvPicPr>
            <a:picLocks noChangeAspect="1" noChangeArrowheads="1"/>
          </p:cNvPicPr>
          <p:nvPr/>
        </p:nvPicPr>
        <p:blipFill>
          <a:blip r:embed="rId2" cstate="print"/>
          <a:srcRect/>
          <a:stretch>
            <a:fillRect/>
          </a:stretch>
        </p:blipFill>
        <p:spPr bwMode="auto">
          <a:xfrm>
            <a:off x="2940105" y="1447800"/>
            <a:ext cx="6203895" cy="4862512"/>
          </a:xfrm>
          <a:prstGeom prst="rect">
            <a:avLst/>
          </a:prstGeom>
          <a:noFill/>
          <a:ln w="9525" cap="flat" cmpd="sng" algn="ctr">
            <a:noFill/>
            <a:prstDash val="solid"/>
            <a:miter lim="800000"/>
            <a:headEnd/>
            <a:tailEnd/>
          </a:ln>
          <a:effectLst/>
        </p:spPr>
      </p:pic>
      <p:sp>
        <p:nvSpPr>
          <p:cNvPr id="8" name="Rectangle 3"/>
          <p:cNvSpPr txBox="1">
            <a:spLocks noChangeArrowheads="1"/>
          </p:cNvSpPr>
          <p:nvPr/>
        </p:nvSpPr>
        <p:spPr bwMode="auto">
          <a:xfrm>
            <a:off x="381000" y="1600200"/>
            <a:ext cx="2228850" cy="46640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342900" lvl="0" indent="-342900" eaLnBrk="0" hangingPunct="0">
              <a:lnSpc>
                <a:spcPct val="80000"/>
              </a:lnSpc>
              <a:spcBef>
                <a:spcPct val="30000"/>
              </a:spcBef>
              <a:buBlip>
                <a:blip r:embed="rId3"/>
              </a:buBlip>
            </a:pPr>
            <a:r>
              <a:rPr lang="en-US" sz="1800" dirty="0" smtClean="0"/>
              <a:t>DSS follows a specific process to grant a FOCI company authority to operate on classified contracts.</a:t>
            </a:r>
          </a:p>
          <a:p>
            <a:pPr marL="342900" lvl="0" indent="-342900" eaLnBrk="0" hangingPunct="0">
              <a:lnSpc>
                <a:spcPct val="80000"/>
              </a:lnSpc>
              <a:spcBef>
                <a:spcPct val="30000"/>
              </a:spcBef>
              <a:buBlip>
                <a:blip r:embed="rId3"/>
              </a:buBlip>
            </a:pPr>
            <a:r>
              <a:rPr lang="en-US" dirty="0" smtClean="0"/>
              <a:t>E-FCL Reporting</a:t>
            </a:r>
          </a:p>
          <a:p>
            <a:pPr marL="342900" lvl="0" indent="-342900" eaLnBrk="0" hangingPunct="0">
              <a:lnSpc>
                <a:spcPct val="80000"/>
              </a:lnSpc>
              <a:spcBef>
                <a:spcPct val="30000"/>
              </a:spcBef>
              <a:buBlip>
                <a:blip r:embed="rId3"/>
              </a:buBlip>
            </a:pPr>
            <a:r>
              <a:rPr lang="en-US" dirty="0" smtClean="0"/>
              <a:t>Key process is organizing the </a:t>
            </a:r>
            <a:r>
              <a:rPr lang="en-US" dirty="0" err="1" smtClean="0"/>
              <a:t>BoD</a:t>
            </a:r>
            <a:r>
              <a:rPr lang="en-US" dirty="0" smtClean="0"/>
              <a:t> and GSC.</a:t>
            </a:r>
          </a:p>
          <a:p>
            <a:pPr marL="342900" lvl="0" indent="-342900" eaLnBrk="0" hangingPunct="0">
              <a:lnSpc>
                <a:spcPct val="80000"/>
              </a:lnSpc>
              <a:spcBef>
                <a:spcPct val="30000"/>
              </a:spcBef>
              <a:buBlip>
                <a:blip r:embed="rId3"/>
              </a:buBlip>
            </a:pPr>
            <a:r>
              <a:rPr lang="en-US" dirty="0" smtClean="0"/>
              <a:t>See the GAO Report for more information: </a:t>
            </a:r>
            <a:r>
              <a:rPr lang="en-US" sz="1200" dirty="0" smtClean="0">
                <a:hlinkClick r:id="rId4"/>
              </a:rPr>
              <a:t>http://www.gao.gov/new.items/d05681.pdf</a:t>
            </a:r>
            <a:endParaRPr lang="en-US" sz="1200" dirty="0" smtClean="0"/>
          </a:p>
          <a:p>
            <a:pPr marL="342900" lvl="0" indent="-342900" eaLnBrk="0" hangingPunct="0">
              <a:lnSpc>
                <a:spcPct val="80000"/>
              </a:lnSpc>
              <a:spcBef>
                <a:spcPct val="30000"/>
              </a:spcBef>
              <a:buBlip>
                <a:blip r:embed="rId3"/>
              </a:buBlip>
            </a:pPr>
            <a:endParaRPr lang="en-US" dirty="0" smtClean="0"/>
          </a:p>
          <a:p>
            <a:pPr marL="342900" lvl="0" indent="-342900" eaLnBrk="0" hangingPunct="0">
              <a:lnSpc>
                <a:spcPct val="80000"/>
              </a:lnSpc>
              <a:spcBef>
                <a:spcPct val="30000"/>
              </a:spcBef>
            </a:pPr>
            <a:endParaRPr lang="en-US" sz="1800" dirty="0" smtClean="0"/>
          </a:p>
          <a:p>
            <a:pPr marL="342900" lvl="0" indent="-342900" eaLnBrk="0" hangingPunct="0">
              <a:lnSpc>
                <a:spcPct val="80000"/>
              </a:lnSpc>
              <a:spcBef>
                <a:spcPct val="30000"/>
              </a:spcBef>
              <a:buBlip>
                <a:blip r:embed="rId3"/>
              </a:buBlip>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8"/>
          <p:cNvPicPr>
            <a:picLocks noChangeAspect="1" noChangeArrowheads="1"/>
          </p:cNvPicPr>
          <p:nvPr/>
        </p:nvPicPr>
        <p:blipFill>
          <a:blip r:embed="rId5" cstate="print"/>
          <a:srcRect/>
          <a:stretch>
            <a:fillRect/>
          </a:stretch>
        </p:blipFill>
        <p:spPr bwMode="auto">
          <a:xfrm>
            <a:off x="381000" y="228600"/>
            <a:ext cx="2705100" cy="457200"/>
          </a:xfrm>
          <a:prstGeom prst="rect">
            <a:avLst/>
          </a:prstGeom>
          <a:noFill/>
          <a:ln w="9525">
            <a:noFill/>
            <a:miter lim="800000"/>
            <a:headEnd/>
            <a:tailEnd/>
          </a:ln>
          <a:effectLst/>
        </p:spPr>
      </p:pic>
      <p:sp>
        <p:nvSpPr>
          <p:cNvPr id="9" name="Oval 8"/>
          <p:cNvSpPr/>
          <p:nvPr/>
        </p:nvSpPr>
        <p:spPr>
          <a:xfrm>
            <a:off x="6019800" y="1676400"/>
            <a:ext cx="12954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dirty="0" smtClean="0"/>
              <a:t>Company FOCI Oversight</a:t>
            </a:r>
            <a:endParaRPr lang="en-US" dirty="0"/>
          </a:p>
        </p:txBody>
      </p:sp>
      <p:graphicFrame>
        <p:nvGraphicFramePr>
          <p:cNvPr id="4" name="Content Placeholder 3"/>
          <p:cNvGraphicFramePr>
            <a:graphicFrameLocks noGrp="1"/>
          </p:cNvGraphicFramePr>
          <p:nvPr>
            <p:ph idx="1"/>
          </p:nvPr>
        </p:nvGraphicFramePr>
        <p:xfrm>
          <a:off x="457200" y="16002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D8DFBA-F357-4972-AEEC-BF7714A3763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8"/>
          <p:cNvPicPr>
            <a:picLocks noChangeAspect="1" noChangeArrowheads="1"/>
          </p:cNvPicPr>
          <p:nvPr/>
        </p:nvPicPr>
        <p:blipFill>
          <a:blip r:embed="rId7" cstate="print"/>
          <a:srcRect/>
          <a:stretch>
            <a:fillRect/>
          </a:stretch>
        </p:blipFill>
        <p:spPr bwMode="auto">
          <a:xfrm>
            <a:off x="381000" y="228600"/>
            <a:ext cx="2705100"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23006</TotalTime>
  <Words>2954</Words>
  <Application>Microsoft Office PowerPoint</Application>
  <PresentationFormat>On-screen Show (4:3)</PresentationFormat>
  <Paragraphs>786</Paragraphs>
  <Slides>36</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Clip</vt:lpstr>
      <vt:lpstr>Document</vt:lpstr>
      <vt:lpstr>Is Foreign Influence Effecting your Business?</vt:lpstr>
      <vt:lpstr>Agenda</vt:lpstr>
      <vt:lpstr>Acronyms</vt:lpstr>
      <vt:lpstr>DSS Stats</vt:lpstr>
      <vt:lpstr>Indicators of FOCI</vt:lpstr>
      <vt:lpstr>FOCI Mitigation Agreements</vt:lpstr>
      <vt:lpstr>Why the U.S. Allows FOCI</vt:lpstr>
      <vt:lpstr>FOCI Mitigation Process</vt:lpstr>
      <vt:lpstr>Company FOCI Oversight</vt:lpstr>
      <vt:lpstr>PowerPoint Presentation</vt:lpstr>
      <vt:lpstr>Sample SSA Org Chart</vt:lpstr>
      <vt:lpstr>SSA to Mitigate FOCI</vt:lpstr>
      <vt:lpstr>SSA Compliance Measures</vt:lpstr>
      <vt:lpstr>PowerPoint Presentation</vt:lpstr>
      <vt:lpstr>PowerPoint Presentation</vt:lpstr>
      <vt:lpstr>Tangible Exports</vt:lpstr>
      <vt:lpstr>Technology Control Plan</vt:lpstr>
      <vt:lpstr>Operation of the SSA</vt:lpstr>
      <vt:lpstr>Compartmentalized Work Areas</vt:lpstr>
      <vt:lpstr>SSA Contacts &amp; Visits</vt:lpstr>
      <vt:lpstr>Electronic Communications</vt:lpstr>
      <vt:lpstr>FCL &amp; Classified Projects</vt:lpstr>
      <vt:lpstr>PowerPoint Presentation</vt:lpstr>
      <vt:lpstr>Simplified Description</vt:lpstr>
      <vt:lpstr>PowerPoint Presentation</vt:lpstr>
      <vt:lpstr>Case Studies</vt:lpstr>
      <vt:lpstr>ITT – Night Vision Cat XII</vt:lpstr>
      <vt:lpstr>ITT</vt:lpstr>
      <vt:lpstr>ITT – Thales/Qioptiq Link</vt:lpstr>
      <vt:lpstr>Luxembourg FOCI Company</vt:lpstr>
      <vt:lpstr>PowerPoint Presentation</vt:lpstr>
      <vt:lpstr>PowerPoint Presentation</vt:lpstr>
      <vt:lpstr>PowerPoint Presentation</vt:lpstr>
      <vt:lpstr>FAQ – Local Issues</vt:lpstr>
      <vt:lpstr>Useful Information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FISWG</dc:title>
  <dc:creator>mmiller</dc:creator>
  <cp:lastModifiedBy>Karen Norum</cp:lastModifiedBy>
  <cp:revision>506</cp:revision>
  <dcterms:created xsi:type="dcterms:W3CDTF">2010-10-28T14:11:57Z</dcterms:created>
  <dcterms:modified xsi:type="dcterms:W3CDTF">2011-04-21T19:04:23Z</dcterms:modified>
</cp:coreProperties>
</file>